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66"/>
  </p:notesMasterIdLst>
  <p:sldIdLst>
    <p:sldId id="831" r:id="rId4"/>
    <p:sldId id="279" r:id="rId5"/>
    <p:sldId id="258" r:id="rId6"/>
    <p:sldId id="278" r:id="rId7"/>
    <p:sldId id="286" r:id="rId8"/>
    <p:sldId id="285" r:id="rId9"/>
    <p:sldId id="280" r:id="rId10"/>
    <p:sldId id="288" r:id="rId11"/>
    <p:sldId id="832" r:id="rId12"/>
    <p:sldId id="840" r:id="rId13"/>
    <p:sldId id="289" r:id="rId14"/>
    <p:sldId id="291" r:id="rId15"/>
    <p:sldId id="835" r:id="rId16"/>
    <p:sldId id="836" r:id="rId17"/>
    <p:sldId id="837" r:id="rId18"/>
    <p:sldId id="838" r:id="rId19"/>
    <p:sldId id="292" r:id="rId20"/>
    <p:sldId id="833" r:id="rId21"/>
    <p:sldId id="834" r:id="rId22"/>
    <p:sldId id="299" r:id="rId23"/>
    <p:sldId id="827" r:id="rId24"/>
    <p:sldId id="263" r:id="rId25"/>
    <p:sldId id="264" r:id="rId26"/>
    <p:sldId id="265" r:id="rId27"/>
    <p:sldId id="266" r:id="rId28"/>
    <p:sldId id="267" r:id="rId29"/>
    <p:sldId id="268" r:id="rId30"/>
    <p:sldId id="269" r:id="rId31"/>
    <p:sldId id="839" r:id="rId32"/>
    <p:sldId id="283" r:id="rId33"/>
    <p:sldId id="271" r:id="rId34"/>
    <p:sldId id="272" r:id="rId35"/>
    <p:sldId id="273" r:id="rId36"/>
    <p:sldId id="274" r:id="rId37"/>
    <p:sldId id="275" r:id="rId38"/>
    <p:sldId id="270" r:id="rId39"/>
    <p:sldId id="277" r:id="rId40"/>
    <p:sldId id="276" r:id="rId41"/>
    <p:sldId id="281" r:id="rId42"/>
    <p:sldId id="282" r:id="rId43"/>
    <p:sldId id="307" r:id="rId44"/>
    <p:sldId id="284" r:id="rId45"/>
    <p:sldId id="828" r:id="rId46"/>
    <p:sldId id="306" r:id="rId47"/>
    <p:sldId id="829" r:id="rId48"/>
    <p:sldId id="819" r:id="rId49"/>
    <p:sldId id="300" r:id="rId50"/>
    <p:sldId id="301" r:id="rId51"/>
    <p:sldId id="820" r:id="rId52"/>
    <p:sldId id="305" r:id="rId53"/>
    <p:sldId id="821" r:id="rId54"/>
    <p:sldId id="303" r:id="rId55"/>
    <p:sldId id="822" r:id="rId56"/>
    <p:sldId id="304" r:id="rId57"/>
    <p:sldId id="824" r:id="rId58"/>
    <p:sldId id="469" r:id="rId59"/>
    <p:sldId id="825" r:id="rId60"/>
    <p:sldId id="826" r:id="rId61"/>
    <p:sldId id="830" r:id="rId62"/>
    <p:sldId id="823" r:id="rId63"/>
    <p:sldId id="309" r:id="rId64"/>
    <p:sldId id="30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61"/>
    <a:srgbClr val="0000FF"/>
    <a:srgbClr val="333333"/>
    <a:srgbClr val="7698D4"/>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4" autoAdjust="0"/>
  </p:normalViewPr>
  <p:slideViewPr>
    <p:cSldViewPr snapToGrid="0">
      <p:cViewPr varScale="1">
        <p:scale>
          <a:sx n="91" d="100"/>
          <a:sy n="91" d="100"/>
        </p:scale>
        <p:origin x="13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67811-8BE2-4ADE-8A0A-114A7266FABD}" type="datetimeFigureOut">
              <a:rPr lang="en-US" smtClean="0"/>
              <a:t>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A9E4A-34A0-4B72-ACA8-B3E135137872}" type="slidenum">
              <a:rPr lang="en-US" smtClean="0"/>
              <a:t>‹#›</a:t>
            </a:fld>
            <a:endParaRPr lang="en-US"/>
          </a:p>
        </p:txBody>
      </p:sp>
    </p:spTree>
    <p:extLst>
      <p:ext uri="{BB962C8B-B14F-4D97-AF65-F5344CB8AC3E}">
        <p14:creationId xmlns:p14="http://schemas.microsoft.com/office/powerpoint/2010/main" val="331105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pdf/2006.03511.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2005.1063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luebenchmark.com/"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super.gluebenchmark.co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pdf/2004.08900.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Turing_test#cite_note-Turing-1950-2"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Artificial_intelligence"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hfani.myweb.cs.uwindsor.ca/"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oogle.com/search?rlz=1C1GCEB_enCA925CA925&amp;sxsrf=ALeKk02VZS9v4k7F9MvjSW6VVTz--UjQQg:1609976143704&amp;q=Sundar+Pichai&amp;stick=H4sIAAAAAAAAAONgVuLSz9U3sExPKTY3ecRoyi3w8sc9YSmdSWtOXmNU4-IKzsgvd80rySypFJLgYoOy-KR4uJC08Sxi5Q0uzUtJLFIIyEzOSMwEAG8r_JxWAAA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uggingface.co/distilbert-base-cased-distilled-squad?text=Where+do+I+live%3F&amp;context=My+name+is+Sarah+and+I+live+in+Lond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a:t>
            </a:fld>
            <a:endParaRPr lang="en-US"/>
          </a:p>
        </p:txBody>
      </p:sp>
    </p:spTree>
    <p:extLst>
      <p:ext uri="{BB962C8B-B14F-4D97-AF65-F5344CB8AC3E}">
        <p14:creationId xmlns:p14="http://schemas.microsoft.com/office/powerpoint/2010/main" val="3228090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8229d3e1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8229d3e1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https://arxiv.org/pdf/2006.03511.pdf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0d244e53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0d244e53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https://arxiv.org/abs/2005.10636</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90d244e53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90d244e53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https://gluebenchmark.com/</a:t>
            </a:r>
            <a:endParaRPr/>
          </a:p>
          <a:p>
            <a:pPr marL="0" lvl="0" indent="0" algn="l" rtl="0">
              <a:spcBef>
                <a:spcPts val="0"/>
              </a:spcBef>
              <a:spcAft>
                <a:spcPts val="0"/>
              </a:spcAft>
              <a:buNone/>
            </a:pPr>
            <a:r>
              <a:rPr lang="en"/>
              <a:t>Source: </a:t>
            </a:r>
            <a:r>
              <a:rPr lang="en" u="sng">
                <a:solidFill>
                  <a:schemeClr val="hlink"/>
                </a:solidFill>
                <a:hlinkClick r:id="rId4"/>
              </a:rPr>
              <a:t>https://super.gluebenchmark.com/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b560ae0a6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b560ae0a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https://arxiv.org/pdf/2004.08900.pdf</a:t>
            </a:r>
            <a:r>
              <a:rPr lang="en"/>
              <a:t> </a:t>
            </a:r>
            <a:endParaRPr/>
          </a:p>
        </p:txBody>
      </p:sp>
    </p:spTree>
    <p:extLst>
      <p:ext uri="{BB962C8B-B14F-4D97-AF65-F5344CB8AC3E}">
        <p14:creationId xmlns:p14="http://schemas.microsoft.com/office/powerpoint/2010/main" val="1447344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848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23</a:t>
            </a:fld>
            <a:endParaRPr lang="en-US"/>
          </a:p>
        </p:txBody>
      </p:sp>
    </p:spTree>
    <p:extLst>
      <p:ext uri="{BB962C8B-B14F-4D97-AF65-F5344CB8AC3E}">
        <p14:creationId xmlns:p14="http://schemas.microsoft.com/office/powerpoint/2010/main" val="3306080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24</a:t>
            </a:fld>
            <a:endParaRPr lang="en-US"/>
          </a:p>
        </p:txBody>
      </p:sp>
    </p:spTree>
    <p:extLst>
      <p:ext uri="{BB962C8B-B14F-4D97-AF65-F5344CB8AC3E}">
        <p14:creationId xmlns:p14="http://schemas.microsoft.com/office/powerpoint/2010/main" val="899941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25</a:t>
            </a:fld>
            <a:endParaRPr lang="en-US"/>
          </a:p>
        </p:txBody>
      </p:sp>
    </p:spTree>
    <p:extLst>
      <p:ext uri="{BB962C8B-B14F-4D97-AF65-F5344CB8AC3E}">
        <p14:creationId xmlns:p14="http://schemas.microsoft.com/office/powerpoint/2010/main" val="2797181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Segoe UI Light" panose="020B0502040204020203" pitchFamily="34" charset="0"/>
                <a:cs typeface="Segoe UI Light" panose="020B0502040204020203" pitchFamily="34" charset="0"/>
              </a:rPr>
              <a:t>. A review of basic probability</a:t>
            </a:r>
          </a:p>
          <a:p>
            <a:pPr algn="l"/>
            <a:r>
              <a:rPr lang="en-US" sz="1200" dirty="0">
                <a:latin typeface="Segoe UI Light" panose="020B0502040204020203" pitchFamily="34" charset="0"/>
                <a:cs typeface="Segoe UI Light" panose="020B0502040204020203" pitchFamily="34" charset="0"/>
              </a:rPr>
              <a:t>is found in Appendix A, and a minimal review of numerical optimization is</a:t>
            </a:r>
          </a:p>
          <a:p>
            <a:pPr algn="l"/>
            <a:r>
              <a:rPr lang="en-US" sz="1200" dirty="0">
                <a:latin typeface="Segoe UI Light" panose="020B0502040204020203" pitchFamily="34" charset="0"/>
                <a:cs typeface="Segoe UI Light" panose="020B0502040204020203" pitchFamily="34" charset="0"/>
              </a:rPr>
              <a:t>found in Appendix B. For linear algebra, the online course and textbook from Strang</a:t>
            </a:r>
          </a:p>
          <a:p>
            <a:pPr algn="l"/>
            <a:r>
              <a:rPr lang="en-US" sz="1200" dirty="0">
                <a:latin typeface="Segoe UI Light" panose="020B0502040204020203" pitchFamily="34" charset="0"/>
                <a:cs typeface="Segoe UI Light" panose="020B0502040204020203" pitchFamily="34" charset="0"/>
              </a:rPr>
              <a:t>(2016) provide an excellent review. </a:t>
            </a:r>
            <a:r>
              <a:rPr lang="en-US" sz="1200" dirty="0" err="1">
                <a:latin typeface="Segoe UI Light" panose="020B0502040204020203" pitchFamily="34" charset="0"/>
                <a:cs typeface="Segoe UI Light" panose="020B0502040204020203" pitchFamily="34" charset="0"/>
              </a:rPr>
              <a:t>Deisenroth</a:t>
            </a:r>
            <a:r>
              <a:rPr lang="en-US" sz="1200" dirty="0">
                <a:latin typeface="Segoe UI Light" panose="020B0502040204020203" pitchFamily="34" charset="0"/>
                <a:cs typeface="Segoe UI Light" panose="020B0502040204020203" pitchFamily="34" charset="0"/>
              </a:rPr>
              <a:t> et al. (2018) are currently preparing</a:t>
            </a:r>
          </a:p>
          <a:p>
            <a:pPr algn="l"/>
            <a:r>
              <a:rPr lang="en-US" sz="1200" dirty="0">
                <a:latin typeface="Segoe UI Light" panose="020B0502040204020203" pitchFamily="34" charset="0"/>
                <a:cs typeface="Segoe UI Light" panose="020B0502040204020203" pitchFamily="34" charset="0"/>
              </a:rPr>
              <a:t>a textbook on Mathematics for Machine Learning, a draft can be found online.1 For</a:t>
            </a:r>
          </a:p>
          <a:p>
            <a:pPr algn="l"/>
            <a:r>
              <a:rPr lang="en-US" sz="1200" dirty="0">
                <a:latin typeface="Segoe UI Light" panose="020B0502040204020203" pitchFamily="34" charset="0"/>
                <a:cs typeface="Segoe UI Light" panose="020B0502040204020203" pitchFamily="34" charset="0"/>
              </a:rPr>
              <a:t>an introduction to probabilistic modeling and estimation, see James et al. (2013); for</a:t>
            </a:r>
          </a:p>
          <a:p>
            <a:pPr algn="l"/>
            <a:r>
              <a:rPr lang="en-US" sz="1200" dirty="0">
                <a:latin typeface="Segoe UI Light" panose="020B0502040204020203" pitchFamily="34" charset="0"/>
                <a:cs typeface="Segoe UI Light" panose="020B0502040204020203" pitchFamily="34" charset="0"/>
              </a:rPr>
              <a:t>1https://mml-book.github.io/</a:t>
            </a:r>
          </a:p>
          <a:p>
            <a:pPr algn="l"/>
            <a:r>
              <a:rPr lang="en-US" sz="1200" dirty="0" err="1">
                <a:latin typeface="Segoe UI Light" panose="020B0502040204020203" pitchFamily="34" charset="0"/>
                <a:cs typeface="Segoe UI Light" panose="020B0502040204020203" pitchFamily="34" charset="0"/>
              </a:rPr>
              <a:t>i</a:t>
            </a:r>
            <a:endParaRPr lang="en-US" sz="1200" dirty="0">
              <a:latin typeface="Segoe UI Light" panose="020B0502040204020203" pitchFamily="34" charset="0"/>
              <a:cs typeface="Segoe UI Light" panose="020B0502040204020203" pitchFamily="34" charset="0"/>
            </a:endParaRPr>
          </a:p>
          <a:p>
            <a:pPr algn="l"/>
            <a:r>
              <a:rPr lang="en-US" sz="1200" dirty="0">
                <a:latin typeface="Segoe UI Light" panose="020B0502040204020203" pitchFamily="34" charset="0"/>
                <a:cs typeface="Segoe UI Light" panose="020B0502040204020203" pitchFamily="34" charset="0"/>
              </a:rPr>
              <a:t>ii PREFACE</a:t>
            </a:r>
          </a:p>
          <a:p>
            <a:pPr algn="l"/>
            <a:r>
              <a:rPr lang="en-US" sz="1200" dirty="0">
                <a:latin typeface="Segoe UI Light" panose="020B0502040204020203" pitchFamily="34" charset="0"/>
                <a:cs typeface="Segoe UI Light" panose="020B0502040204020203" pitchFamily="34" charset="0"/>
              </a:rPr>
              <a:t>a more advanced and comprehensive discussion of the same material, the classic</a:t>
            </a:r>
          </a:p>
          <a:p>
            <a:pPr algn="l"/>
            <a:r>
              <a:rPr lang="en-US" sz="1200" dirty="0">
                <a:latin typeface="Segoe UI Light" panose="020B0502040204020203" pitchFamily="34" charset="0"/>
                <a:cs typeface="Segoe UI Light" panose="020B0502040204020203" pitchFamily="34" charset="0"/>
              </a:rPr>
              <a:t>reference is Hastie et al. (2009)</a:t>
            </a:r>
            <a:endParaRPr lang="en-US" dirty="0">
              <a:latin typeface="Segoe UI Light" panose="020B0502040204020203" pitchFamily="34" charset="0"/>
              <a:cs typeface="Segoe UI Light" panose="020B0502040204020203" pitchFamily="34" charset="0"/>
            </a:endParaRPr>
          </a:p>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26</a:t>
            </a:fld>
            <a:endParaRPr lang="en-US"/>
          </a:p>
        </p:txBody>
      </p:sp>
    </p:spTree>
    <p:extLst>
      <p:ext uri="{BB962C8B-B14F-4D97-AF65-F5344CB8AC3E}">
        <p14:creationId xmlns:p14="http://schemas.microsoft.com/office/powerpoint/2010/main" val="414584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27</a:t>
            </a:fld>
            <a:endParaRPr lang="en-US"/>
          </a:p>
        </p:txBody>
      </p:sp>
    </p:spTree>
    <p:extLst>
      <p:ext uri="{BB962C8B-B14F-4D97-AF65-F5344CB8AC3E}">
        <p14:creationId xmlns:p14="http://schemas.microsoft.com/office/powerpoint/2010/main" val="73825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2</a:t>
            </a:fld>
            <a:endParaRPr lang="en-US"/>
          </a:p>
        </p:txBody>
      </p:sp>
    </p:spTree>
    <p:extLst>
      <p:ext uri="{BB962C8B-B14F-4D97-AF65-F5344CB8AC3E}">
        <p14:creationId xmlns:p14="http://schemas.microsoft.com/office/powerpoint/2010/main" val="2192490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28</a:t>
            </a:fld>
            <a:endParaRPr lang="en-US"/>
          </a:p>
        </p:txBody>
      </p:sp>
    </p:spTree>
    <p:extLst>
      <p:ext uri="{BB962C8B-B14F-4D97-AF65-F5344CB8AC3E}">
        <p14:creationId xmlns:p14="http://schemas.microsoft.com/office/powerpoint/2010/main" val="430456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73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30</a:t>
            </a:fld>
            <a:endParaRPr lang="en-US"/>
          </a:p>
        </p:txBody>
      </p:sp>
    </p:spTree>
    <p:extLst>
      <p:ext uri="{BB962C8B-B14F-4D97-AF65-F5344CB8AC3E}">
        <p14:creationId xmlns:p14="http://schemas.microsoft.com/office/powerpoint/2010/main" val="50064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31</a:t>
            </a:fld>
            <a:endParaRPr lang="en-US"/>
          </a:p>
        </p:txBody>
      </p:sp>
    </p:spTree>
    <p:extLst>
      <p:ext uri="{BB962C8B-B14F-4D97-AF65-F5344CB8AC3E}">
        <p14:creationId xmlns:p14="http://schemas.microsoft.com/office/powerpoint/2010/main" val="2959507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32</a:t>
            </a:fld>
            <a:endParaRPr lang="en-US"/>
          </a:p>
        </p:txBody>
      </p:sp>
    </p:spTree>
    <p:extLst>
      <p:ext uri="{BB962C8B-B14F-4D97-AF65-F5344CB8AC3E}">
        <p14:creationId xmlns:p14="http://schemas.microsoft.com/office/powerpoint/2010/main" val="853216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Inflection: Inflected word</a:t>
            </a:r>
          </a:p>
        </p:txBody>
      </p:sp>
      <p:sp>
        <p:nvSpPr>
          <p:cNvPr id="4" name="Slide Number Placeholder 3"/>
          <p:cNvSpPr>
            <a:spLocks noGrp="1"/>
          </p:cNvSpPr>
          <p:nvPr>
            <p:ph type="sldNum" sz="quarter" idx="5"/>
          </p:nvPr>
        </p:nvSpPr>
        <p:spPr/>
        <p:txBody>
          <a:bodyPr/>
          <a:lstStyle/>
          <a:p>
            <a:fld id="{698A9E4A-34A0-4B72-ACA8-B3E135137872}" type="slidenum">
              <a:rPr lang="en-US" smtClean="0"/>
              <a:t>33</a:t>
            </a:fld>
            <a:endParaRPr lang="en-US"/>
          </a:p>
        </p:txBody>
      </p:sp>
    </p:spTree>
    <p:extLst>
      <p:ext uri="{BB962C8B-B14F-4D97-AF65-F5344CB8AC3E}">
        <p14:creationId xmlns:p14="http://schemas.microsoft.com/office/powerpoint/2010/main" val="371006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Inflection: Inflected word</a:t>
            </a:r>
          </a:p>
        </p:txBody>
      </p:sp>
      <p:sp>
        <p:nvSpPr>
          <p:cNvPr id="4" name="Slide Number Placeholder 3"/>
          <p:cNvSpPr>
            <a:spLocks noGrp="1"/>
          </p:cNvSpPr>
          <p:nvPr>
            <p:ph type="sldNum" sz="quarter" idx="5"/>
          </p:nvPr>
        </p:nvSpPr>
        <p:spPr/>
        <p:txBody>
          <a:bodyPr/>
          <a:lstStyle/>
          <a:p>
            <a:fld id="{698A9E4A-34A0-4B72-ACA8-B3E135137872}" type="slidenum">
              <a:rPr lang="en-US" smtClean="0"/>
              <a:t>34</a:t>
            </a:fld>
            <a:endParaRPr lang="en-US"/>
          </a:p>
        </p:txBody>
      </p:sp>
    </p:spTree>
    <p:extLst>
      <p:ext uri="{BB962C8B-B14F-4D97-AF65-F5344CB8AC3E}">
        <p14:creationId xmlns:p14="http://schemas.microsoft.com/office/powerpoint/2010/main" val="4175026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Inflection: Inflected word</a:t>
            </a:r>
          </a:p>
        </p:txBody>
      </p:sp>
      <p:sp>
        <p:nvSpPr>
          <p:cNvPr id="4" name="Slide Number Placeholder 3"/>
          <p:cNvSpPr>
            <a:spLocks noGrp="1"/>
          </p:cNvSpPr>
          <p:nvPr>
            <p:ph type="sldNum" sz="quarter" idx="5"/>
          </p:nvPr>
        </p:nvSpPr>
        <p:spPr/>
        <p:txBody>
          <a:bodyPr/>
          <a:lstStyle/>
          <a:p>
            <a:fld id="{698A9E4A-34A0-4B72-ACA8-B3E135137872}" type="slidenum">
              <a:rPr lang="en-US" smtClean="0"/>
              <a:t>35</a:t>
            </a:fld>
            <a:endParaRPr lang="en-US"/>
          </a:p>
        </p:txBody>
      </p:sp>
    </p:spTree>
    <p:extLst>
      <p:ext uri="{BB962C8B-B14F-4D97-AF65-F5344CB8AC3E}">
        <p14:creationId xmlns:p14="http://schemas.microsoft.com/office/powerpoint/2010/main" val="4267681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36</a:t>
            </a:fld>
            <a:endParaRPr lang="en-US"/>
          </a:p>
        </p:txBody>
      </p:sp>
    </p:spTree>
    <p:extLst>
      <p:ext uri="{BB962C8B-B14F-4D97-AF65-F5344CB8AC3E}">
        <p14:creationId xmlns:p14="http://schemas.microsoft.com/office/powerpoint/2010/main" val="1774590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Inflection: Inflected word</a:t>
            </a:r>
          </a:p>
        </p:txBody>
      </p:sp>
      <p:sp>
        <p:nvSpPr>
          <p:cNvPr id="4" name="Slide Number Placeholder 3"/>
          <p:cNvSpPr>
            <a:spLocks noGrp="1"/>
          </p:cNvSpPr>
          <p:nvPr>
            <p:ph type="sldNum" sz="quarter" idx="5"/>
          </p:nvPr>
        </p:nvSpPr>
        <p:spPr/>
        <p:txBody>
          <a:bodyPr/>
          <a:lstStyle/>
          <a:p>
            <a:fld id="{698A9E4A-34A0-4B72-ACA8-B3E135137872}" type="slidenum">
              <a:rPr lang="en-US" smtClean="0"/>
              <a:t>37</a:t>
            </a:fld>
            <a:endParaRPr lang="en-US"/>
          </a:p>
        </p:txBody>
      </p:sp>
    </p:spTree>
    <p:extLst>
      <p:ext uri="{BB962C8B-B14F-4D97-AF65-F5344CB8AC3E}">
        <p14:creationId xmlns:p14="http://schemas.microsoft.com/office/powerpoint/2010/main" val="307098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3</a:t>
            </a:fld>
            <a:endParaRPr lang="en-US"/>
          </a:p>
        </p:txBody>
      </p:sp>
    </p:spTree>
    <p:extLst>
      <p:ext uri="{BB962C8B-B14F-4D97-AF65-F5344CB8AC3E}">
        <p14:creationId xmlns:p14="http://schemas.microsoft.com/office/powerpoint/2010/main" val="1215901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Inflection: Inflected word</a:t>
            </a:r>
          </a:p>
        </p:txBody>
      </p:sp>
      <p:sp>
        <p:nvSpPr>
          <p:cNvPr id="4" name="Slide Number Placeholder 3"/>
          <p:cNvSpPr>
            <a:spLocks noGrp="1"/>
          </p:cNvSpPr>
          <p:nvPr>
            <p:ph type="sldNum" sz="quarter" idx="5"/>
          </p:nvPr>
        </p:nvSpPr>
        <p:spPr/>
        <p:txBody>
          <a:bodyPr/>
          <a:lstStyle/>
          <a:p>
            <a:fld id="{698A9E4A-34A0-4B72-ACA8-B3E135137872}" type="slidenum">
              <a:rPr lang="en-US" smtClean="0"/>
              <a:t>38</a:t>
            </a:fld>
            <a:endParaRPr lang="en-US"/>
          </a:p>
        </p:txBody>
      </p:sp>
    </p:spTree>
    <p:extLst>
      <p:ext uri="{BB962C8B-B14F-4D97-AF65-F5344CB8AC3E}">
        <p14:creationId xmlns:p14="http://schemas.microsoft.com/office/powerpoint/2010/main" val="2885909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Inflection: Inflected word</a:t>
            </a:r>
          </a:p>
        </p:txBody>
      </p:sp>
      <p:sp>
        <p:nvSpPr>
          <p:cNvPr id="4" name="Slide Number Placeholder 3"/>
          <p:cNvSpPr>
            <a:spLocks noGrp="1"/>
          </p:cNvSpPr>
          <p:nvPr>
            <p:ph type="sldNum" sz="quarter" idx="5"/>
          </p:nvPr>
        </p:nvSpPr>
        <p:spPr/>
        <p:txBody>
          <a:bodyPr/>
          <a:lstStyle/>
          <a:p>
            <a:fld id="{698A9E4A-34A0-4B72-ACA8-B3E135137872}" type="slidenum">
              <a:rPr lang="en-US" smtClean="0"/>
              <a:t>39</a:t>
            </a:fld>
            <a:endParaRPr lang="en-US"/>
          </a:p>
        </p:txBody>
      </p:sp>
    </p:spTree>
    <p:extLst>
      <p:ext uri="{BB962C8B-B14F-4D97-AF65-F5344CB8AC3E}">
        <p14:creationId xmlns:p14="http://schemas.microsoft.com/office/powerpoint/2010/main" val="1300568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Inflection: Inflected word</a:t>
            </a:r>
          </a:p>
        </p:txBody>
      </p:sp>
      <p:sp>
        <p:nvSpPr>
          <p:cNvPr id="4" name="Slide Number Placeholder 3"/>
          <p:cNvSpPr>
            <a:spLocks noGrp="1"/>
          </p:cNvSpPr>
          <p:nvPr>
            <p:ph type="sldNum" sz="quarter" idx="5"/>
          </p:nvPr>
        </p:nvSpPr>
        <p:spPr/>
        <p:txBody>
          <a:bodyPr/>
          <a:lstStyle/>
          <a:p>
            <a:fld id="{698A9E4A-34A0-4B72-ACA8-B3E135137872}" type="slidenum">
              <a:rPr lang="en-US" smtClean="0"/>
              <a:t>40</a:t>
            </a:fld>
            <a:endParaRPr lang="en-US"/>
          </a:p>
        </p:txBody>
      </p:sp>
    </p:spTree>
    <p:extLst>
      <p:ext uri="{BB962C8B-B14F-4D97-AF65-F5344CB8AC3E}">
        <p14:creationId xmlns:p14="http://schemas.microsoft.com/office/powerpoint/2010/main" val="3256487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725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4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454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971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022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87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21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3"/>
              </a:rPr>
              <a:t>[2]</a:t>
            </a:r>
            <a:r>
              <a:rPr lang="en-US" b="0" i="0" dirty="0">
                <a:solidFill>
                  <a:srgbClr val="202122"/>
                </a:solidFill>
                <a:effectLst/>
                <a:latin typeface="Arial" panose="020B0604020202020204" pitchFamily="34" charset="0"/>
              </a:rPr>
              <a:t> is a test of a machine's ability to </a:t>
            </a:r>
            <a:r>
              <a:rPr lang="en-US" b="0" i="0" u="none" strike="noStrike" dirty="0">
                <a:solidFill>
                  <a:srgbClr val="0B0080"/>
                </a:solidFill>
                <a:effectLst/>
                <a:latin typeface="Arial" panose="020B0604020202020204" pitchFamily="34" charset="0"/>
                <a:hlinkClick r:id="rId4" tooltip="Artificial intelligence"/>
              </a:rPr>
              <a:t>exhibit intelligent </a:t>
            </a:r>
            <a:r>
              <a:rPr lang="en-US" b="0" i="0" u="none" strike="noStrike" dirty="0" err="1">
                <a:solidFill>
                  <a:srgbClr val="0B0080"/>
                </a:solidFill>
                <a:effectLst/>
                <a:latin typeface="Arial" panose="020B0604020202020204" pitchFamily="34" charset="0"/>
                <a:hlinkClick r:id="rId4" tooltip="Artificial intelligence"/>
              </a:rPr>
              <a:t>behaviour</a:t>
            </a:r>
            <a:r>
              <a:rPr lang="en-US" b="0" i="0" dirty="0">
                <a:solidFill>
                  <a:srgbClr val="202122"/>
                </a:solidFill>
                <a:effectLst/>
                <a:latin typeface="Arial" panose="020B0604020202020204" pitchFamily="34" charset="0"/>
              </a:rPr>
              <a:t> equivalent to, or indistinguishable from, that of a human. </a:t>
            </a:r>
          </a:p>
          <a:p>
            <a:r>
              <a:rPr lang="en-US" b="0" i="0" dirty="0">
                <a:solidFill>
                  <a:srgbClr val="202122"/>
                </a:solidFill>
                <a:effectLst/>
                <a:latin typeface="Arial" panose="020B0604020202020204" pitchFamily="34" charset="0"/>
              </a:rPr>
              <a:t>Turing proposed that a human evaluator would judge natural language conversations between a human and a machine designed to generate human-like responses.</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5</a:t>
            </a:fld>
            <a:endParaRPr lang="en-US"/>
          </a:p>
        </p:txBody>
      </p:sp>
    </p:spTree>
    <p:extLst>
      <p:ext uri="{BB962C8B-B14F-4D97-AF65-F5344CB8AC3E}">
        <p14:creationId xmlns:p14="http://schemas.microsoft.com/office/powerpoint/2010/main" val="243104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Hossein Fani, </a:t>
            </a:r>
            <a:r>
              <a:rPr lang="en-US" dirty="0">
                <a:hlinkClick r:id="rId3"/>
              </a:rPr>
              <a:t>http://hfani.myweb.cs.uwindsor.ca/</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Education: Ph.D. in CS, Faculty of Computer Science, University of New Brunswick, NB., Canada</a:t>
            </a:r>
          </a:p>
          <a:p>
            <a:pPr rtl="0" eaLnBrk="1" fontAlgn="t" latinLnBrk="0" hangingPunct="1"/>
            <a:r>
              <a:rPr lang="en-US" sz="1200" b="0" i="0" u="none" strike="noStrike" kern="1200" dirty="0">
                <a:solidFill>
                  <a:schemeClr val="tx1"/>
                </a:solidFill>
                <a:effectLst/>
                <a:latin typeface="+mn-lt"/>
                <a:ea typeface="+mn-ea"/>
                <a:cs typeface="+mn-cs"/>
              </a:rPr>
              <a:t>Office: </a:t>
            </a:r>
          </a:p>
          <a:p>
            <a:pPr rtl="0" eaLnBrk="1" fontAlgn="t" latinLnBrk="0" hangingPunct="1"/>
            <a:r>
              <a:rPr lang="en-US" sz="1200" b="0" i="0" u="none" strike="noStrike" kern="1200" dirty="0">
                <a:solidFill>
                  <a:schemeClr val="tx1"/>
                </a:solidFill>
                <a:effectLst/>
                <a:latin typeface="+mn-lt"/>
                <a:ea typeface="+mn-ea"/>
                <a:cs typeface="+mn-cs"/>
              </a:rPr>
              <a:t>ENG324</a:t>
            </a:r>
          </a:p>
          <a:p>
            <a:pPr rtl="0" eaLnBrk="1" fontAlgn="t" latinLnBrk="0" hangingPunct="1"/>
            <a:r>
              <a:rPr lang="en-US" sz="1200" b="0" i="0" u="none" strike="noStrike" kern="1200" dirty="0">
                <a:solidFill>
                  <a:schemeClr val="tx1"/>
                </a:solidFill>
                <a:effectLst/>
                <a:latin typeface="+mn-lt"/>
                <a:ea typeface="+mn-ea"/>
                <a:cs typeface="+mn-cs"/>
              </a:rPr>
              <a:t>Hour</a:t>
            </a:r>
          </a:p>
          <a:p>
            <a:pPr rtl="0" eaLnBrk="1" fontAlgn="auto" latinLnBrk="0" hangingPunct="1"/>
            <a:r>
              <a:rPr lang="en-US" sz="1200" b="0" i="0" u="none" strike="noStrike" kern="1200" dirty="0">
                <a:solidFill>
                  <a:schemeClr val="tx1"/>
                </a:solidFill>
                <a:effectLst/>
                <a:latin typeface="+mn-lt"/>
                <a:ea typeface="+mn-ea"/>
                <a:cs typeface="+mn-cs"/>
              </a:rPr>
              <a:t>Tuesday 12PM-01PM</a:t>
            </a:r>
          </a:p>
          <a:p>
            <a:pPr rtl="0" eaLnBrk="1" fontAlgn="t" latinLnBrk="0" hangingPunct="1"/>
            <a:r>
              <a:rPr lang="en-US" sz="1200" b="0" i="0" u="none" strike="noStrike" kern="1200" dirty="0">
                <a:solidFill>
                  <a:schemeClr val="tx1"/>
                </a:solidFill>
                <a:effectLst/>
                <a:latin typeface="+mn-lt"/>
                <a:ea typeface="+mn-ea"/>
                <a:cs typeface="+mn-cs"/>
              </a:rPr>
              <a:t>Email</a:t>
            </a:r>
          </a:p>
          <a:p>
            <a:pPr rtl="0" eaLnBrk="1" fontAlgn="auto" latinLnBrk="0" hangingPunct="1"/>
            <a:r>
              <a:rPr lang="pt-BR" sz="1200" b="0" i="0" u="none" strike="noStrike" kern="1200" dirty="0">
                <a:solidFill>
                  <a:schemeClr val="tx1"/>
                </a:solidFill>
                <a:effectLst/>
                <a:latin typeface="+mn-lt"/>
                <a:ea typeface="+mn-ea"/>
                <a:cs typeface="+mn-cs"/>
              </a:rPr>
              <a:t>hossein.fani@ryerson.ca</a:t>
            </a:r>
            <a:endParaRPr lang="en-US" sz="1200" b="0" i="0" u="none" strike="noStrike"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E364A3E8-9AFD-4626-AE13-AF0B377EFFE6}" type="slidenum">
              <a:rPr lang="en-US" smtClean="0"/>
              <a:t>56</a:t>
            </a:fld>
            <a:endParaRPr lang="en-US"/>
          </a:p>
        </p:txBody>
      </p:sp>
    </p:spTree>
    <p:extLst>
      <p:ext uri="{BB962C8B-B14F-4D97-AF65-F5344CB8AC3E}">
        <p14:creationId xmlns:p14="http://schemas.microsoft.com/office/powerpoint/2010/main" val="2770763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404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92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727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1A0DAB"/>
                </a:solidFill>
                <a:effectLst/>
                <a:latin typeface="Google Sans"/>
                <a:hlinkClick r:id="rId3"/>
              </a:rPr>
              <a:t>Sundar Pichai</a:t>
            </a:r>
            <a:endParaRPr lang="en-US" b="0" i="0" u="sng" dirty="0">
              <a:solidFill>
                <a:srgbClr val="1A0DAB"/>
              </a:solidFill>
              <a:effectLst/>
              <a:latin typeface="Google Sans"/>
            </a:endParaRPr>
          </a:p>
          <a:p>
            <a:r>
              <a:rPr lang="en-US" b="0" i="0" u="sng" dirty="0">
                <a:solidFill>
                  <a:srgbClr val="1A0DAB"/>
                </a:solidFill>
                <a:effectLst/>
                <a:latin typeface="Google Sans"/>
              </a:rPr>
              <a:t>Google’s CEO</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6</a:t>
            </a:fld>
            <a:endParaRPr lang="en-US"/>
          </a:p>
        </p:txBody>
      </p:sp>
    </p:spTree>
    <p:extLst>
      <p:ext uri="{BB962C8B-B14F-4D97-AF65-F5344CB8AC3E}">
        <p14:creationId xmlns:p14="http://schemas.microsoft.com/office/powerpoint/2010/main" val="60231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9</a:t>
            </a:fld>
            <a:endParaRPr lang="en-US"/>
          </a:p>
        </p:txBody>
      </p:sp>
    </p:spTree>
    <p:extLst>
      <p:ext uri="{BB962C8B-B14F-4D97-AF65-F5344CB8AC3E}">
        <p14:creationId xmlns:p14="http://schemas.microsoft.com/office/powerpoint/2010/main" val="3431137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815d2fc9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815d2fc9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b5c6c1ab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b5c6c1ab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sz="1050">
                <a:highlight>
                  <a:srgbClr val="FFFFFF"/>
                </a:highlight>
                <a:latin typeface="Roboto"/>
                <a:ea typeface="Roboto"/>
                <a:cs typeface="Roboto"/>
                <a:sym typeface="Roboto"/>
              </a:rPr>
              <a:t>individual papers on said models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f13bf16dc_2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f13bf16dc_2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https://huggingface.co/distilbert-base-cased-distilled-squad?text=Where+do+I+live%3F&amp;context=My+name+is+Sarah+and+I+live+in+London.</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685D-CEF2-4D20-91C5-DEE4AA5EF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2E2F76-68C4-4CDC-A666-EFF93766A3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71F10D-6EA1-4A55-AEEA-0DBD596988DD}"/>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5" name="Footer Placeholder 4">
            <a:extLst>
              <a:ext uri="{FF2B5EF4-FFF2-40B4-BE49-F238E27FC236}">
                <a16:creationId xmlns:a16="http://schemas.microsoft.com/office/drawing/2014/main" id="{592BB0B3-7FA4-48F5-96E3-BA961AD0F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48F7E-A61A-49BA-8F3E-1ACE9FAEE939}"/>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556416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FDF-E30D-4F38-80E7-901E0E19A6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25F58C-45E9-41B9-A73D-98C5B2329F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4B6D9-AD0D-452D-9E59-EE06DF8B98F3}"/>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5" name="Footer Placeholder 4">
            <a:extLst>
              <a:ext uri="{FF2B5EF4-FFF2-40B4-BE49-F238E27FC236}">
                <a16:creationId xmlns:a16="http://schemas.microsoft.com/office/drawing/2014/main" id="{6898FB95-D8ED-4A88-B4FC-384E8CF3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DF89F-36AE-46FD-A25B-3A39645E1F7A}"/>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91087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237F72-5088-41DF-BE83-237632B425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4A7228-EB69-44DA-A56B-FE35269839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1D1F4-1E51-4F50-810E-14F2CCC5A79A}"/>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5" name="Footer Placeholder 4">
            <a:extLst>
              <a:ext uri="{FF2B5EF4-FFF2-40B4-BE49-F238E27FC236}">
                <a16:creationId xmlns:a16="http://schemas.microsoft.com/office/drawing/2014/main" id="{4A4724DE-6ED8-4ED4-9CD0-A28990053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FD869-1154-44D9-B028-8677C54B76F3}"/>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3970913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0986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5825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1000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25595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18250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13298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350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717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5ABE-7787-4FE7-A43E-1B5D0FDA5A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4842E-2B54-4FEB-9D06-2917BCD72F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16C2D-E101-45E0-BC29-D5873CC609B5}"/>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5" name="Footer Placeholder 4">
            <a:extLst>
              <a:ext uri="{FF2B5EF4-FFF2-40B4-BE49-F238E27FC236}">
                <a16:creationId xmlns:a16="http://schemas.microsoft.com/office/drawing/2014/main" id="{31DAD343-651F-4EDE-93AE-F47456B0E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FDD98-0A79-4314-9837-CEB4524057C6}"/>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1128920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68317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836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9583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380981" y="6354422"/>
            <a:ext cx="811019" cy="503578"/>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29567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1474237"/>
            <a:ext cx="9603275" cy="379517"/>
          </a:xfrm>
        </p:spPr>
        <p:txBody>
          <a:bodyPr/>
          <a:lstStyle/>
          <a:p>
            <a:r>
              <a:rPr lang="en-US" dirty="0"/>
              <a:t>Click to edit Master title style</a:t>
            </a:r>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451579" y="329307"/>
            <a:ext cx="5938836" cy="309201"/>
          </a:xfrm>
        </p:spPr>
        <p:txBody>
          <a:bodyPr/>
          <a:lstStyle/>
          <a:p>
            <a:endParaRPr lang="en-US" dirty="0"/>
          </a:p>
        </p:txBody>
      </p:sp>
      <p:sp>
        <p:nvSpPr>
          <p:cNvPr id="6" name="Slide Number Placeholder 5"/>
          <p:cNvSpPr>
            <a:spLocks noGrp="1"/>
          </p:cNvSpPr>
          <p:nvPr>
            <p:ph type="sldNum" sz="quarter" idx="12"/>
          </p:nvPr>
        </p:nvSpPr>
        <p:spPr>
          <a:xfrm>
            <a:off x="633996" y="1412206"/>
            <a:ext cx="811019" cy="503578"/>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44069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3784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626274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143488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00684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91963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66E9-056E-4406-897C-B761E6C007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E21BF9-4DBD-4D6F-97C3-DC04A1C5E1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AB7287-2999-411B-986A-111AD7F2A428}"/>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5" name="Footer Placeholder 4">
            <a:extLst>
              <a:ext uri="{FF2B5EF4-FFF2-40B4-BE49-F238E27FC236}">
                <a16:creationId xmlns:a16="http://schemas.microsoft.com/office/drawing/2014/main" id="{79AAB4E4-9BB7-4802-93C8-6AC62BBA0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55536-F208-4803-82F3-0E2A4215811A}"/>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288335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0425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7091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170827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8323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716D-FF31-4C31-B8F7-B6E09AA9B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32D8C-924C-4F36-9BAC-146F6B6CA8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8C052-1C74-412C-8634-61A329D4B0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233A3B-11C5-4220-94D8-44FA772C74E4}"/>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6" name="Footer Placeholder 5">
            <a:extLst>
              <a:ext uri="{FF2B5EF4-FFF2-40B4-BE49-F238E27FC236}">
                <a16:creationId xmlns:a16="http://schemas.microsoft.com/office/drawing/2014/main" id="{26FFF07B-F49A-4D0B-9F7A-2EA39AE45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9C078-99BA-4EB0-8E10-6CC9D1FFC1C9}"/>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196441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E028-E48B-4492-95D5-8EDB9BFF85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EC2530-728E-4378-95BB-5D9D5BFC36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470EB4-91D9-421D-95BB-716B28A4E8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D6DE04-BEF8-4F82-95E2-FD4FEF04CB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6375E0-3F7F-4E3A-92F9-6CED0E3AC5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85CBD1-AAAC-4215-8D56-B5D179E5403E}"/>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8" name="Footer Placeholder 7">
            <a:extLst>
              <a:ext uri="{FF2B5EF4-FFF2-40B4-BE49-F238E27FC236}">
                <a16:creationId xmlns:a16="http://schemas.microsoft.com/office/drawing/2014/main" id="{3F5F1320-0A9F-474E-921E-B06CC80833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CC5A84-5661-4B9B-806C-9BFE01F83081}"/>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10239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1B76-7B83-455C-98E4-2A217F3807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AD4B13-AEDD-4270-B214-14EA283138CC}"/>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4" name="Footer Placeholder 3">
            <a:extLst>
              <a:ext uri="{FF2B5EF4-FFF2-40B4-BE49-F238E27FC236}">
                <a16:creationId xmlns:a16="http://schemas.microsoft.com/office/drawing/2014/main" id="{2802A420-8341-45DF-A1B8-EFFFA1B58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2D282D-F4B8-4E00-AD66-CA7B730430BD}"/>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2433260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B9366-C8D7-4203-86D6-012CBD368401}"/>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3" name="Footer Placeholder 2">
            <a:extLst>
              <a:ext uri="{FF2B5EF4-FFF2-40B4-BE49-F238E27FC236}">
                <a16:creationId xmlns:a16="http://schemas.microsoft.com/office/drawing/2014/main" id="{F8A81451-8622-4884-9348-EB5AF6EAD7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5C7F6D-2205-4E3F-B470-CE7C8316A1A8}"/>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2923565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5E37-3BD4-4DAB-9F1F-BE540B69E3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1EF830-7CC7-42A5-A60E-85FCA3DF07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E29E51-673C-4BAB-9552-16A66F20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C81C55-894E-4DB0-9D42-43BB85EA7C85}"/>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6" name="Footer Placeholder 5">
            <a:extLst>
              <a:ext uri="{FF2B5EF4-FFF2-40B4-BE49-F238E27FC236}">
                <a16:creationId xmlns:a16="http://schemas.microsoft.com/office/drawing/2014/main" id="{98948F61-242B-4CB1-9E10-E4E3127BD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35D47-8B54-472C-93F2-8732CEC4371E}"/>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128530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CD6E-9AB7-4331-9807-954F99FB5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9AF573-53CE-49E8-A8D5-F16FDF8D9B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AB71FE-14E8-4392-8F71-52201ED51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06A0CC-BA13-45DA-920D-AC834BBDE866}"/>
              </a:ext>
            </a:extLst>
          </p:cNvPr>
          <p:cNvSpPr>
            <a:spLocks noGrp="1"/>
          </p:cNvSpPr>
          <p:nvPr>
            <p:ph type="dt" sz="half" idx="10"/>
          </p:nvPr>
        </p:nvSpPr>
        <p:spPr/>
        <p:txBody>
          <a:bodyPr/>
          <a:lstStyle/>
          <a:p>
            <a:fld id="{3CFA5D1C-888E-4CE9-A1C9-2896D64BAE75}" type="datetimeFigureOut">
              <a:rPr lang="en-US" smtClean="0"/>
              <a:t>1/7/2021</a:t>
            </a:fld>
            <a:endParaRPr lang="en-US"/>
          </a:p>
        </p:txBody>
      </p:sp>
      <p:sp>
        <p:nvSpPr>
          <p:cNvPr id="6" name="Footer Placeholder 5">
            <a:extLst>
              <a:ext uri="{FF2B5EF4-FFF2-40B4-BE49-F238E27FC236}">
                <a16:creationId xmlns:a16="http://schemas.microsoft.com/office/drawing/2014/main" id="{3DAAB040-56DF-4C30-9F61-2BD236B43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CAF66D-E57D-40AB-B2CD-C86755E54561}"/>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56547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9838EA-3059-4E11-BA67-95F3BE07D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D32DB2-F52C-4787-9BEF-BAE8F8FBC2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180BF6-1D2D-44B9-BAE7-A61E5B4C3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A5D1C-888E-4CE9-A1C9-2896D64BAE75}" type="datetimeFigureOut">
              <a:rPr lang="en-US" smtClean="0"/>
              <a:t>1/7/2021</a:t>
            </a:fld>
            <a:endParaRPr lang="en-US"/>
          </a:p>
        </p:txBody>
      </p:sp>
      <p:sp>
        <p:nvSpPr>
          <p:cNvPr id="5" name="Footer Placeholder 4">
            <a:extLst>
              <a:ext uri="{FF2B5EF4-FFF2-40B4-BE49-F238E27FC236}">
                <a16:creationId xmlns:a16="http://schemas.microsoft.com/office/drawing/2014/main" id="{2C027E6C-ADFE-474A-89B9-66DB710185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137FC-96ED-46BC-92A5-34BF687ED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CA48A7-1D84-406F-97F3-40C82B056356}" type="slidenum">
              <a:rPr lang="en-US" smtClean="0"/>
              <a:t>‹#›</a:t>
            </a:fld>
            <a:endParaRPr lang="en-US"/>
          </a:p>
        </p:txBody>
      </p:sp>
    </p:spTree>
    <p:extLst>
      <p:ext uri="{BB962C8B-B14F-4D97-AF65-F5344CB8AC3E}">
        <p14:creationId xmlns:p14="http://schemas.microsoft.com/office/powerpoint/2010/main" val="254726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178081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8" y="1527"/>
            <a:ext cx="9603275" cy="1049235"/>
          </a:xfrm>
          <a:prstGeom prst="rect">
            <a:avLst/>
          </a:prstGeom>
        </p:spPr>
        <p:txBody>
          <a:bodyPr vert="horz" lIns="91440" tIns="2743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9" y="6196693"/>
            <a:ext cx="3500715" cy="309201"/>
          </a:xfrm>
          <a:prstGeom prst="rect">
            <a:avLst/>
          </a:prstGeom>
        </p:spPr>
        <p:txBody>
          <a:bodyPr vert="horz" lIns="91440" tIns="45720" rIns="91440" bIns="45720" rtlCol="0" anchor="ctr"/>
          <a:lstStyle>
            <a:lvl1pPr algn="r">
              <a:defRPr sz="1000">
                <a:solidFill>
                  <a:srgbClr val="C00000"/>
                </a:solidFill>
              </a:defRPr>
            </a:lvl1pPr>
          </a:lstStyle>
          <a:p>
            <a:endParaRPr lang="en-US" dirty="0"/>
          </a:p>
        </p:txBody>
      </p:sp>
      <p:sp>
        <p:nvSpPr>
          <p:cNvPr id="5" name="Footer Placeholder 4"/>
          <p:cNvSpPr>
            <a:spLocks noGrp="1"/>
          </p:cNvSpPr>
          <p:nvPr>
            <p:ph type="ftr" sz="quarter" idx="3"/>
          </p:nvPr>
        </p:nvSpPr>
        <p:spPr>
          <a:xfrm>
            <a:off x="1451579" y="6198496"/>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43834" y="0"/>
            <a:ext cx="811019" cy="1049234"/>
          </a:xfrm>
          <a:prstGeom prst="rect">
            <a:avLst/>
          </a:prstGeom>
        </p:spPr>
        <p:txBody>
          <a:bodyPr vert="horz" lIns="91440" tIns="2743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2246872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Segoe UI Light (Headings)"/>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Segoe UI Light (Headings)"/>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Segoe UI Light (Headings)"/>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Segoe UI Light (Headings)"/>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Segoe UI Light (Headings)"/>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Segoe UI Light (Headings)"/>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r13I-TuDcWI?feature=oembed" TargetMode="External"/><Relationship Id="rId5" Type="http://schemas.openxmlformats.org/officeDocument/2006/relationships/hyperlink" Target="https://en.wikipedia.org/wiki/HAL_9000"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ideo" Target="https://www.youtube.com/embed/XDO8OYnmkNY?feature=oembed"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video" Target="https://www.youtube.com/embed/Wy4EfdnMZ5g?start=2&amp;feature=oembed" TargetMode="External"/><Relationship Id="rId4" Type="http://schemas.openxmlformats.org/officeDocument/2006/relationships/hyperlink" Target="https://www.ejumpcut.org/archive/jc57.2016/-McGowanInterstellar/2.htm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ideo" Target="https://www.youtube.com/embed/D5VN56jQMWM?feature=oembed" TargetMode="External"/><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ideo" Target="https://www.youtube.com/embed/7h8mX9ZMs7g?feature=oembed"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2AB355-EBD6-4128-860F-77960E74EDDD}"/>
              </a:ext>
            </a:extLst>
          </p:cNvPr>
          <p:cNvSpPr txBox="1"/>
          <p:nvPr/>
        </p:nvSpPr>
        <p:spPr>
          <a:xfrm>
            <a:off x="0" y="6057781"/>
            <a:ext cx="8870731" cy="800219"/>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Segoe UI Light" panose="020B0502040204020203" pitchFamily="34" charset="0"/>
                <a:cs typeface="Segoe UI Light" panose="020B0502040204020203" pitchFamily="34" charset="0"/>
              </a:rPr>
              <a:t>2001: A Space Odyssey (1968) - A Conversation with HAL!</a:t>
            </a:r>
          </a:p>
          <a:p>
            <a:pPr>
              <a:defRPr/>
            </a:pPr>
            <a:r>
              <a:rPr lang="en-US" dirty="0">
                <a:solidFill>
                  <a:schemeClr val="bg1"/>
                </a:solidFill>
                <a:latin typeface="Segoe UI Light" panose="020B0502040204020203" pitchFamily="34" charset="0"/>
                <a:cs typeface="Segoe UI Light" panose="020B0502040204020203" pitchFamily="34" charset="0"/>
              </a:rPr>
              <a:t>https://www.youtube.com/watch?v=r13I-TuDcWI</a:t>
            </a:r>
          </a:p>
        </p:txBody>
      </p:sp>
      <p:pic>
        <p:nvPicPr>
          <p:cNvPr id="5" name="Picture 4" descr="Icon&#10;&#10;Description automatically generated">
            <a:extLst>
              <a:ext uri="{FF2B5EF4-FFF2-40B4-BE49-F238E27FC236}">
                <a16:creationId xmlns:a16="http://schemas.microsoft.com/office/drawing/2014/main" id="{53DC47EB-0834-4880-A713-5ACC9F2FF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050" y="400050"/>
            <a:ext cx="2095500" cy="6057900"/>
          </a:xfrm>
          <a:prstGeom prst="rect">
            <a:avLst/>
          </a:prstGeom>
        </p:spPr>
      </p:pic>
    </p:spTree>
    <p:extLst>
      <p:ext uri="{BB962C8B-B14F-4D97-AF65-F5344CB8AC3E}">
        <p14:creationId xmlns:p14="http://schemas.microsoft.com/office/powerpoint/2010/main" val="1398755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46F4D2-7389-4E1E-98F7-0ED2736AE19A}"/>
              </a:ext>
            </a:extLst>
          </p:cNvPr>
          <p:cNvPicPr>
            <a:picLocks noChangeAspect="1"/>
          </p:cNvPicPr>
          <p:nvPr/>
        </p:nvPicPr>
        <p:blipFill>
          <a:blip r:embed="rId2"/>
          <a:stretch>
            <a:fillRect/>
          </a:stretch>
        </p:blipFill>
        <p:spPr>
          <a:xfrm>
            <a:off x="0" y="-10159"/>
            <a:ext cx="12192000" cy="6868160"/>
          </a:xfrm>
          <a:prstGeom prst="rect">
            <a:avLst/>
          </a:prstGeom>
        </p:spPr>
      </p:pic>
    </p:spTree>
    <p:extLst>
      <p:ext uri="{BB962C8B-B14F-4D97-AF65-F5344CB8AC3E}">
        <p14:creationId xmlns:p14="http://schemas.microsoft.com/office/powerpoint/2010/main" val="3068742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2400" b="1" kern="0" dirty="0">
                <a:solidFill>
                  <a:srgbClr val="000000"/>
                </a:solidFill>
                <a:latin typeface="PT Sans"/>
                <a:ea typeface="PT Sans"/>
                <a:cs typeface="PT Sans"/>
                <a:sym typeface="PT Sans"/>
              </a:rPr>
              <a:t>About the authors</a:t>
            </a:r>
            <a:endParaRPr sz="2400" b="1" kern="0" dirty="0">
              <a:solidFill>
                <a:srgbClr val="000000"/>
              </a:solidFill>
              <a:latin typeface="PT Sans"/>
              <a:ea typeface="PT Sans"/>
              <a:cs typeface="PT Sans"/>
              <a:sym typeface="PT Sans"/>
            </a:endParaRPr>
          </a:p>
        </p:txBody>
      </p:sp>
      <p:sp>
        <p:nvSpPr>
          <p:cNvPr id="127" name="Google Shape;127;p29"/>
          <p:cNvSpPr txBox="1"/>
          <p:nvPr/>
        </p:nvSpPr>
        <p:spPr>
          <a:xfrm>
            <a:off x="1035524" y="4240467"/>
            <a:ext cx="4915200" cy="2155200"/>
          </a:xfrm>
          <a:prstGeom prst="rect">
            <a:avLst/>
          </a:prstGeom>
          <a:noFill/>
          <a:ln>
            <a:noFill/>
          </a:ln>
        </p:spPr>
        <p:txBody>
          <a:bodyPr spcFirstLastPara="1" wrap="square" lIns="121900" tIns="121900" rIns="121900" bIns="121900" anchor="ctr" anchorCtr="0">
            <a:noAutofit/>
          </a:bodyPr>
          <a:lstStyle/>
          <a:p>
            <a:pPr algn="just" defTabSz="1219170">
              <a:buClr>
                <a:srgbClr val="000000"/>
              </a:buClr>
            </a:pPr>
            <a:r>
              <a:rPr lang="en" sz="1600" kern="0" dirty="0">
                <a:solidFill>
                  <a:srgbClr val="000000"/>
                </a:solidFill>
                <a:latin typeface="PT Sans"/>
                <a:ea typeface="PT Sans"/>
                <a:cs typeface="PT Sans"/>
                <a:sym typeface="PT Sans"/>
              </a:rPr>
              <a:t>Nathan is the General Partner of </a:t>
            </a:r>
            <a:r>
              <a:rPr lang="en" sz="1600" b="1" kern="0" dirty="0">
                <a:solidFill>
                  <a:srgbClr val="000000"/>
                </a:solidFill>
                <a:latin typeface="PT Sans"/>
                <a:ea typeface="PT Sans"/>
                <a:cs typeface="PT Sans"/>
                <a:sym typeface="PT Sans"/>
              </a:rPr>
              <a:t>Air Street Capital</a:t>
            </a:r>
            <a:r>
              <a:rPr lang="en" sz="1600" kern="0" dirty="0">
                <a:solidFill>
                  <a:srgbClr val="000000"/>
                </a:solidFill>
                <a:latin typeface="PT Sans"/>
                <a:ea typeface="PT Sans"/>
                <a:cs typeface="PT Sans"/>
                <a:sym typeface="PT Sans"/>
              </a:rPr>
              <a:t>, a venture capital firm investing in AI-first technology and life science companies. He founded RAAIS and London.AI, which connect AI practitioners from large companies, startups and academia, and the RAAIS Foundation that funds open-source AI projects. He studied biology at Williams College and earned a PhD from Cambridge in cancer research. </a:t>
            </a:r>
            <a:endParaRPr sz="1600" kern="0" dirty="0">
              <a:solidFill>
                <a:srgbClr val="000000"/>
              </a:solidFill>
              <a:latin typeface="PT Sans"/>
              <a:ea typeface="PT Sans"/>
              <a:cs typeface="PT Sans"/>
              <a:sym typeface="PT Sans"/>
            </a:endParaRPr>
          </a:p>
        </p:txBody>
      </p:sp>
      <p:pic>
        <p:nvPicPr>
          <p:cNvPr id="128" name="Google Shape;128;p29"/>
          <p:cNvPicPr preferRelativeResize="0"/>
          <p:nvPr/>
        </p:nvPicPr>
        <p:blipFill rotWithShape="1">
          <a:blip r:embed="rId3">
            <a:alphaModFix/>
          </a:blip>
          <a:srcRect l="23102" t="11062" r="14272" b="38237"/>
          <a:stretch/>
        </p:blipFill>
        <p:spPr>
          <a:xfrm>
            <a:off x="2546306" y="1491633"/>
            <a:ext cx="1893637" cy="2286667"/>
          </a:xfrm>
          <a:prstGeom prst="rect">
            <a:avLst/>
          </a:prstGeom>
          <a:noFill/>
          <a:ln>
            <a:noFill/>
          </a:ln>
        </p:spPr>
      </p:pic>
      <p:sp>
        <p:nvSpPr>
          <p:cNvPr id="129" name="Google Shape;129;p29"/>
          <p:cNvSpPr txBox="1"/>
          <p:nvPr/>
        </p:nvSpPr>
        <p:spPr>
          <a:xfrm>
            <a:off x="2141124" y="3758067"/>
            <a:ext cx="2704000" cy="584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buSzPts val="1100"/>
            </a:pPr>
            <a:r>
              <a:rPr lang="en" sz="2400" b="1" kern="0" dirty="0">
                <a:solidFill>
                  <a:srgbClr val="000000"/>
                </a:solidFill>
                <a:latin typeface="PT Sans"/>
                <a:ea typeface="PT Sans"/>
                <a:cs typeface="PT Sans"/>
                <a:sym typeface="PT Sans"/>
              </a:rPr>
              <a:t>Nathan Benaich</a:t>
            </a:r>
            <a:endParaRPr sz="2400" b="1" kern="0" dirty="0">
              <a:solidFill>
                <a:srgbClr val="000000"/>
              </a:solidFill>
              <a:latin typeface="PT Sans"/>
              <a:ea typeface="PT Sans"/>
              <a:cs typeface="PT Sans"/>
              <a:sym typeface="PT Sans"/>
            </a:endParaRPr>
          </a:p>
        </p:txBody>
      </p:sp>
      <p:pic>
        <p:nvPicPr>
          <p:cNvPr id="130" name="Google Shape;130;p29"/>
          <p:cNvPicPr preferRelativeResize="0"/>
          <p:nvPr/>
        </p:nvPicPr>
        <p:blipFill rotWithShape="1">
          <a:blip r:embed="rId4">
            <a:alphaModFix/>
          </a:blip>
          <a:srcRect l="5482" r="11701"/>
          <a:stretch/>
        </p:blipFill>
        <p:spPr>
          <a:xfrm>
            <a:off x="7752059" y="1491639"/>
            <a:ext cx="1893635" cy="2286660"/>
          </a:xfrm>
          <a:prstGeom prst="rect">
            <a:avLst/>
          </a:prstGeom>
          <a:noFill/>
          <a:ln>
            <a:noFill/>
          </a:ln>
        </p:spPr>
      </p:pic>
      <p:sp>
        <p:nvSpPr>
          <p:cNvPr id="131" name="Google Shape;131;p29"/>
          <p:cNvSpPr txBox="1"/>
          <p:nvPr/>
        </p:nvSpPr>
        <p:spPr>
          <a:xfrm>
            <a:off x="7505076" y="3758067"/>
            <a:ext cx="2387600" cy="584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buSzPts val="1100"/>
            </a:pPr>
            <a:r>
              <a:rPr lang="en" sz="2400" b="1" kern="0" dirty="0">
                <a:solidFill>
                  <a:srgbClr val="000000"/>
                </a:solidFill>
                <a:latin typeface="PT Sans"/>
                <a:ea typeface="PT Sans"/>
                <a:cs typeface="PT Sans"/>
                <a:sym typeface="PT Sans"/>
              </a:rPr>
              <a:t>Ian Hogarth </a:t>
            </a:r>
            <a:endParaRPr sz="2400" b="1" kern="0" dirty="0">
              <a:solidFill>
                <a:srgbClr val="000000"/>
              </a:solidFill>
              <a:latin typeface="PT Sans"/>
              <a:ea typeface="PT Sans"/>
              <a:cs typeface="PT Sans"/>
              <a:sym typeface="PT Sans"/>
            </a:endParaRPr>
          </a:p>
        </p:txBody>
      </p:sp>
      <p:sp>
        <p:nvSpPr>
          <p:cNvPr id="132" name="Google Shape;132;p29"/>
          <p:cNvSpPr txBox="1"/>
          <p:nvPr/>
        </p:nvSpPr>
        <p:spPr>
          <a:xfrm>
            <a:off x="6241267" y="4240467"/>
            <a:ext cx="4915200" cy="2155200"/>
          </a:xfrm>
          <a:prstGeom prst="rect">
            <a:avLst/>
          </a:prstGeom>
          <a:noFill/>
          <a:ln>
            <a:noFill/>
          </a:ln>
        </p:spPr>
        <p:txBody>
          <a:bodyPr spcFirstLastPara="1" wrap="square" lIns="121900" tIns="121900" rIns="121900" bIns="121900" anchor="ctr" anchorCtr="0">
            <a:noAutofit/>
          </a:bodyPr>
          <a:lstStyle/>
          <a:p>
            <a:pPr algn="just" defTabSz="1219170">
              <a:buClr>
                <a:srgbClr val="000000"/>
              </a:buClr>
            </a:pPr>
            <a:r>
              <a:rPr lang="en" sz="1600" kern="0" dirty="0">
                <a:solidFill>
                  <a:srgbClr val="000000"/>
                </a:solidFill>
                <a:latin typeface="PT Sans"/>
                <a:ea typeface="PT Sans"/>
                <a:cs typeface="PT Sans"/>
                <a:sym typeface="PT Sans"/>
              </a:rPr>
              <a:t>Ian is an </a:t>
            </a:r>
            <a:r>
              <a:rPr lang="en" sz="1600" b="1" kern="0" dirty="0">
                <a:solidFill>
                  <a:srgbClr val="000000"/>
                </a:solidFill>
                <a:latin typeface="PT Sans"/>
                <a:ea typeface="PT Sans"/>
                <a:cs typeface="PT Sans"/>
                <a:sym typeface="PT Sans"/>
              </a:rPr>
              <a:t>angel investor</a:t>
            </a:r>
            <a:r>
              <a:rPr lang="en" sz="1600" kern="0" dirty="0">
                <a:solidFill>
                  <a:srgbClr val="000000"/>
                </a:solidFill>
                <a:latin typeface="PT Sans"/>
                <a:ea typeface="PT Sans"/>
                <a:cs typeface="PT Sans"/>
                <a:sym typeface="PT Sans"/>
              </a:rPr>
              <a:t> in 60+ startups. He is a Visiting Professor at UCL working with Professor Mariana Mazzucato. Ian was co-founder and CEO of Songkick, the concert service used by 17M music fans each month. He studied engineering at Cambridge where his Masters project was a computer vision system to classify breast cancer biopsy images. He is the Chair of Phasecraft, a quantum software company.  </a:t>
            </a:r>
            <a:endParaRPr sz="1600" kern="0" dirty="0">
              <a:solidFill>
                <a:srgbClr val="000000"/>
              </a:solidFill>
              <a:latin typeface="Arial"/>
              <a:cs typeface="Arial"/>
              <a:sym typeface="Arial"/>
            </a:endParaRPr>
          </a:p>
        </p:txBody>
      </p:sp>
      <p:sp>
        <p:nvSpPr>
          <p:cNvPr id="133" name="Google Shape;133;p29"/>
          <p:cNvSpPr txBox="1"/>
          <p:nvPr/>
        </p:nvSpPr>
        <p:spPr>
          <a:xfrm>
            <a:off x="9645694" y="6273300"/>
            <a:ext cx="2529273"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dirty="0">
                <a:solidFill>
                  <a:srgbClr val="000000"/>
                </a:solidFill>
                <a:latin typeface="PT Sans"/>
                <a:ea typeface="PT Sans"/>
                <a:cs typeface="PT Sans"/>
                <a:sym typeface="PT Sans"/>
              </a:rPr>
              <a:t>stateof.ai 2020</a:t>
            </a:r>
            <a:endParaRPr sz="2400" b="1" kern="0" dirty="0">
              <a:solidFill>
                <a:srgbClr val="000000"/>
              </a:solidFill>
              <a:latin typeface="PT Sans"/>
              <a:ea typeface="PT Sans"/>
              <a:cs typeface="PT Sans"/>
              <a:sym typeface="PT Sans"/>
            </a:endParaRPr>
          </a:p>
        </p:txBody>
      </p:sp>
      <p:sp>
        <p:nvSpPr>
          <p:cNvPr id="134" name="Google Shape;134;p29"/>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135;p29"/>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dirty="0">
                <a:solidFill>
                  <a:srgbClr val="FFFFFF"/>
                </a:solidFill>
                <a:latin typeface="PT Sans"/>
                <a:ea typeface="PT Sans"/>
                <a:cs typeface="PT Sans"/>
                <a:sym typeface="PT Sans"/>
              </a:rPr>
              <a:t> </a:t>
            </a:r>
            <a:r>
              <a:rPr lang="en" sz="2267" b="1" kern="0" dirty="0">
                <a:solidFill>
                  <a:srgbClr val="FFFFFF"/>
                </a:solidFill>
                <a:latin typeface="PT Sans"/>
                <a:ea typeface="PT Sans"/>
                <a:cs typeface="PT Sans"/>
                <a:sym typeface="PT Sans"/>
              </a:rPr>
              <a:t>Introduction</a:t>
            </a:r>
            <a:r>
              <a:rPr lang="en" sz="2267" kern="0" dirty="0">
                <a:solidFill>
                  <a:srgbClr val="FFFFFF"/>
                </a:solidFill>
                <a:latin typeface="PT Sans"/>
                <a:ea typeface="PT Sans"/>
                <a:cs typeface="PT Sans"/>
                <a:sym typeface="PT Sans"/>
              </a:rPr>
              <a:t> </a:t>
            </a:r>
            <a:r>
              <a:rPr lang="en" sz="2267" kern="0" dirty="0">
                <a:solidFill>
                  <a:srgbClr val="A4C2F4"/>
                </a:solidFill>
                <a:latin typeface="PT Sans"/>
                <a:ea typeface="PT Sans"/>
                <a:cs typeface="PT Sans"/>
                <a:sym typeface="PT Sans"/>
              </a:rPr>
              <a:t>| Research | Talent | Industry | Politics | Predictions</a:t>
            </a:r>
            <a:endParaRPr sz="2267" kern="0" dirty="0">
              <a:solidFill>
                <a:srgbClr val="A4C2F4"/>
              </a:solidFill>
              <a:latin typeface="PT Sans"/>
              <a:ea typeface="PT Sans"/>
              <a:cs typeface="PT Sans"/>
              <a:sym typeface="PT Sans"/>
            </a:endParaRPr>
          </a:p>
        </p:txBody>
      </p:sp>
      <p:sp>
        <p:nvSpPr>
          <p:cNvPr id="136" name="Google Shape;136;p29"/>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a:t>
            </a:r>
            <a:endParaRPr sz="2267" b="1" kern="0">
              <a:solidFill>
                <a:srgbClr val="FFFFFF"/>
              </a:solidFill>
              <a:latin typeface="PT Sans"/>
              <a:ea typeface="PT Sans"/>
              <a:cs typeface="PT Sans"/>
              <a:sym typeface="P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2"/>
          <p:cNvSpPr txBox="1"/>
          <p:nvPr/>
        </p:nvSpPr>
        <p:spPr>
          <a:xfrm>
            <a:off x="118833" y="1449833"/>
            <a:ext cx="11954400" cy="534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    Huge models, large companies and massive training costs dominate the hottest area of AI today, NLP.</a:t>
            </a:r>
            <a:endParaRPr sz="2400" dirty="0">
              <a:latin typeface="PT Sans"/>
              <a:ea typeface="PT Sans"/>
              <a:cs typeface="PT Sans"/>
              <a:sym typeface="PT Sans"/>
            </a:endParaRPr>
          </a:p>
        </p:txBody>
      </p:sp>
      <p:sp>
        <p:nvSpPr>
          <p:cNvPr id="329" name="Google Shape;329;p42"/>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Language models: Welcome to the Billion Parameter club</a:t>
            </a:r>
            <a:endParaRPr sz="2400" b="1" dirty="0">
              <a:latin typeface="PT Sans"/>
              <a:ea typeface="PT Sans"/>
              <a:cs typeface="PT Sans"/>
              <a:sym typeface="PT Sans"/>
            </a:endParaRPr>
          </a:p>
        </p:txBody>
      </p:sp>
      <p:sp>
        <p:nvSpPr>
          <p:cNvPr id="330" name="Google Shape;330;p42"/>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grpSp>
        <p:nvGrpSpPr>
          <p:cNvPr id="331" name="Google Shape;331;p42"/>
          <p:cNvGrpSpPr/>
          <p:nvPr/>
        </p:nvGrpSpPr>
        <p:grpSpPr>
          <a:xfrm>
            <a:off x="1710922" y="2362569"/>
            <a:ext cx="8318449" cy="3809132"/>
            <a:chOff x="1171675" y="1430825"/>
            <a:chExt cx="6356050" cy="3293899"/>
          </a:xfrm>
        </p:grpSpPr>
        <p:pic>
          <p:nvPicPr>
            <p:cNvPr id="332" name="Google Shape;332;p42"/>
            <p:cNvPicPr preferRelativeResize="0"/>
            <p:nvPr/>
          </p:nvPicPr>
          <p:blipFill rotWithShape="1">
            <a:blip r:embed="rId3">
              <a:alphaModFix/>
            </a:blip>
            <a:srcRect l="10849" b="10825"/>
            <a:stretch/>
          </p:blipFill>
          <p:spPr>
            <a:xfrm>
              <a:off x="1171675" y="1430825"/>
              <a:ext cx="6187198" cy="3293899"/>
            </a:xfrm>
            <a:prstGeom prst="rect">
              <a:avLst/>
            </a:prstGeom>
            <a:noFill/>
            <a:ln>
              <a:noFill/>
            </a:ln>
          </p:spPr>
        </p:pic>
        <p:sp>
          <p:nvSpPr>
            <p:cNvPr id="333" name="Google Shape;333;p42"/>
            <p:cNvSpPr/>
            <p:nvPr/>
          </p:nvSpPr>
          <p:spPr>
            <a:xfrm>
              <a:off x="1318025" y="1540375"/>
              <a:ext cx="4059900" cy="2433900"/>
            </a:xfrm>
            <a:prstGeom prst="rect">
              <a:avLst/>
            </a:prstGeom>
            <a:solidFill>
              <a:srgbClr val="EEEEEE">
                <a:alpha val="56980"/>
              </a:srgbClr>
            </a:solidFill>
            <a:ln>
              <a:noFill/>
            </a:ln>
          </p:spPr>
          <p:txBody>
            <a:bodyPr spcFirstLastPara="1" wrap="square" lIns="121900" tIns="121900" rIns="121900" bIns="121900" anchor="ctr" anchorCtr="0">
              <a:noAutofit/>
            </a:bodyPr>
            <a:lstStyle/>
            <a:p>
              <a:endParaRPr sz="2400"/>
            </a:p>
          </p:txBody>
        </p:sp>
        <p:sp>
          <p:nvSpPr>
            <p:cNvPr id="334" name="Google Shape;334;p42"/>
            <p:cNvSpPr txBox="1"/>
            <p:nvPr/>
          </p:nvSpPr>
          <p:spPr>
            <a:xfrm>
              <a:off x="1352925" y="1518225"/>
              <a:ext cx="2158500" cy="438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i="1" dirty="0">
                  <a:solidFill>
                    <a:schemeClr val="dk1"/>
                  </a:solidFill>
                  <a:latin typeface="PT Sans"/>
                  <a:ea typeface="PT Sans"/>
                  <a:cs typeface="PT Sans"/>
                  <a:sym typeface="PT Sans"/>
                </a:rPr>
                <a:t>2018 (left) through 2019 (right)</a:t>
              </a:r>
              <a:endParaRPr sz="1600" i="1" dirty="0">
                <a:latin typeface="PT Sans"/>
                <a:ea typeface="PT Sans"/>
                <a:cs typeface="PT Sans"/>
                <a:sym typeface="PT Sans"/>
              </a:endParaRPr>
            </a:p>
          </p:txBody>
        </p:sp>
        <p:sp>
          <p:nvSpPr>
            <p:cNvPr id="335" name="Google Shape;335;p42"/>
            <p:cNvSpPr txBox="1"/>
            <p:nvPr/>
          </p:nvSpPr>
          <p:spPr>
            <a:xfrm>
              <a:off x="5369225" y="1518225"/>
              <a:ext cx="2158500" cy="438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i="1" dirty="0">
                  <a:latin typeface="PT Sans"/>
                  <a:ea typeface="PT Sans"/>
                  <a:cs typeface="PT Sans"/>
                  <a:sym typeface="PT Sans"/>
                </a:rPr>
                <a:t>2020 onwards</a:t>
              </a:r>
              <a:endParaRPr sz="1600" i="1" dirty="0">
                <a:latin typeface="PT Sans"/>
                <a:ea typeface="PT Sans"/>
                <a:cs typeface="PT Sans"/>
                <a:sym typeface="PT Sans"/>
              </a:endParaRPr>
            </a:p>
          </p:txBody>
        </p:sp>
        <p:sp>
          <p:nvSpPr>
            <p:cNvPr id="336" name="Google Shape;336;p42"/>
            <p:cNvSpPr txBox="1"/>
            <p:nvPr/>
          </p:nvSpPr>
          <p:spPr>
            <a:xfrm>
              <a:off x="4936308" y="3506865"/>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11B</a:t>
              </a:r>
              <a:endParaRPr sz="1467" b="1"/>
            </a:p>
          </p:txBody>
        </p:sp>
        <p:sp>
          <p:nvSpPr>
            <p:cNvPr id="337" name="Google Shape;337;p42"/>
            <p:cNvSpPr txBox="1"/>
            <p:nvPr/>
          </p:nvSpPr>
          <p:spPr>
            <a:xfrm>
              <a:off x="6538950" y="1518225"/>
              <a:ext cx="582300" cy="375300"/>
            </a:xfrm>
            <a:prstGeom prst="rect">
              <a:avLst/>
            </a:prstGeom>
            <a:noFill/>
            <a:ln>
              <a:noFill/>
            </a:ln>
          </p:spPr>
          <p:txBody>
            <a:bodyPr spcFirstLastPara="1" wrap="square" lIns="121900" tIns="121900" rIns="121900" bIns="121900" anchor="ctr" anchorCtr="0">
              <a:noAutofit/>
            </a:bodyPr>
            <a:lstStyle/>
            <a:p>
              <a:pPr>
                <a:lnSpc>
                  <a:spcPct val="115000"/>
                </a:lnSpc>
                <a:buClr>
                  <a:srgbClr val="000000"/>
                </a:buClr>
                <a:buSzPts val="1100"/>
              </a:pPr>
              <a:r>
                <a:rPr lang="en" sz="1467" b="1"/>
                <a:t>175B</a:t>
              </a:r>
              <a:endParaRPr sz="1467" b="1"/>
            </a:p>
          </p:txBody>
        </p:sp>
        <p:sp>
          <p:nvSpPr>
            <p:cNvPr id="338" name="Google Shape;338;p42"/>
            <p:cNvSpPr txBox="1"/>
            <p:nvPr/>
          </p:nvSpPr>
          <p:spPr>
            <a:xfrm>
              <a:off x="6161480" y="3506872"/>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9.4B</a:t>
              </a:r>
              <a:endParaRPr sz="1467" b="1"/>
            </a:p>
          </p:txBody>
        </p:sp>
        <p:sp>
          <p:nvSpPr>
            <p:cNvPr id="339" name="Google Shape;339;p42"/>
            <p:cNvSpPr txBox="1"/>
            <p:nvPr/>
          </p:nvSpPr>
          <p:spPr>
            <a:xfrm>
              <a:off x="5579182" y="34553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17B</a:t>
              </a:r>
              <a:endParaRPr sz="1467" b="1"/>
            </a:p>
          </p:txBody>
        </p:sp>
        <p:sp>
          <p:nvSpPr>
            <p:cNvPr id="340" name="Google Shape;340;p42"/>
            <p:cNvSpPr txBox="1"/>
            <p:nvPr/>
          </p:nvSpPr>
          <p:spPr>
            <a:xfrm>
              <a:off x="3062017" y="3653911"/>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1.5B</a:t>
              </a:r>
              <a:endParaRPr sz="1467" b="1"/>
            </a:p>
          </p:txBody>
        </p:sp>
        <p:sp>
          <p:nvSpPr>
            <p:cNvPr id="341" name="Google Shape;341;p42"/>
            <p:cNvSpPr txBox="1"/>
            <p:nvPr/>
          </p:nvSpPr>
          <p:spPr>
            <a:xfrm>
              <a:off x="4311233" y="3534242"/>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8.3B</a:t>
              </a:r>
              <a:endParaRPr sz="1467" b="1"/>
            </a:p>
          </p:txBody>
        </p:sp>
        <p:sp>
          <p:nvSpPr>
            <p:cNvPr id="342" name="Google Shape;342;p42"/>
            <p:cNvSpPr txBox="1"/>
            <p:nvPr/>
          </p:nvSpPr>
          <p:spPr>
            <a:xfrm>
              <a:off x="5254633" y="35989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2.6B</a:t>
              </a:r>
              <a:endParaRPr sz="1467" b="1"/>
            </a:p>
          </p:txBody>
        </p:sp>
        <p:sp>
          <p:nvSpPr>
            <p:cNvPr id="343" name="Google Shape;343;p42"/>
            <p:cNvSpPr txBox="1"/>
            <p:nvPr/>
          </p:nvSpPr>
          <p:spPr>
            <a:xfrm>
              <a:off x="4644105" y="3653911"/>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1.5B</a:t>
              </a:r>
              <a:endParaRPr sz="1467" b="1"/>
            </a:p>
          </p:txBody>
        </p:sp>
        <p:sp>
          <p:nvSpPr>
            <p:cNvPr id="344" name="Google Shape;344;p42"/>
            <p:cNvSpPr txBox="1"/>
            <p:nvPr/>
          </p:nvSpPr>
          <p:spPr>
            <a:xfrm>
              <a:off x="5894857"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66M</a:t>
              </a:r>
              <a:endParaRPr sz="1200" b="1"/>
            </a:p>
          </p:txBody>
        </p:sp>
        <p:sp>
          <p:nvSpPr>
            <p:cNvPr id="345" name="Google Shape;345;p42"/>
            <p:cNvSpPr txBox="1"/>
            <p:nvPr/>
          </p:nvSpPr>
          <p:spPr>
            <a:xfrm>
              <a:off x="3686632"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355M</a:t>
              </a:r>
              <a:endParaRPr sz="1200" b="1"/>
            </a:p>
          </p:txBody>
        </p:sp>
        <p:sp>
          <p:nvSpPr>
            <p:cNvPr id="346" name="Google Shape;346;p42"/>
            <p:cNvSpPr txBox="1"/>
            <p:nvPr/>
          </p:nvSpPr>
          <p:spPr>
            <a:xfrm>
              <a:off x="3377207"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340M</a:t>
              </a:r>
              <a:endParaRPr sz="1200" b="1"/>
            </a:p>
          </p:txBody>
        </p:sp>
        <p:sp>
          <p:nvSpPr>
            <p:cNvPr id="347" name="Google Shape;347;p42"/>
            <p:cNvSpPr txBox="1"/>
            <p:nvPr/>
          </p:nvSpPr>
          <p:spPr>
            <a:xfrm>
              <a:off x="2750595"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330M</a:t>
              </a:r>
              <a:endParaRPr sz="1200" b="1"/>
            </a:p>
          </p:txBody>
        </p:sp>
        <p:sp>
          <p:nvSpPr>
            <p:cNvPr id="348" name="Google Shape;348;p42"/>
            <p:cNvSpPr txBox="1"/>
            <p:nvPr/>
          </p:nvSpPr>
          <p:spPr>
            <a:xfrm>
              <a:off x="2443182"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665M</a:t>
              </a:r>
              <a:endParaRPr sz="1200" b="1"/>
            </a:p>
          </p:txBody>
        </p:sp>
        <p:sp>
          <p:nvSpPr>
            <p:cNvPr id="349" name="Google Shape;349;p42"/>
            <p:cNvSpPr txBox="1"/>
            <p:nvPr/>
          </p:nvSpPr>
          <p:spPr>
            <a:xfrm>
              <a:off x="2120970"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465M</a:t>
              </a:r>
              <a:endParaRPr sz="1200" b="1"/>
            </a:p>
          </p:txBody>
        </p:sp>
        <p:sp>
          <p:nvSpPr>
            <p:cNvPr id="350" name="Google Shape;350;p42"/>
            <p:cNvSpPr txBox="1"/>
            <p:nvPr/>
          </p:nvSpPr>
          <p:spPr>
            <a:xfrm>
              <a:off x="1795057"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340M</a:t>
              </a:r>
              <a:endParaRPr sz="1200" b="1"/>
            </a:p>
          </p:txBody>
        </p:sp>
        <p:sp>
          <p:nvSpPr>
            <p:cNvPr id="351" name="Google Shape;351;p42"/>
            <p:cNvSpPr txBox="1"/>
            <p:nvPr/>
          </p:nvSpPr>
          <p:spPr>
            <a:xfrm>
              <a:off x="1479932"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110M</a:t>
              </a:r>
              <a:endParaRPr sz="1200" b="1"/>
            </a:p>
          </p:txBody>
        </p:sp>
        <p:sp>
          <p:nvSpPr>
            <p:cNvPr id="352" name="Google Shape;352;p42"/>
            <p:cNvSpPr txBox="1"/>
            <p:nvPr/>
          </p:nvSpPr>
          <p:spPr>
            <a:xfrm>
              <a:off x="1189957"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94M</a:t>
              </a:r>
              <a:endParaRPr sz="1200" b="1"/>
            </a:p>
          </p:txBody>
        </p:sp>
        <p:sp>
          <p:nvSpPr>
            <p:cNvPr id="353" name="Google Shape;353;p42"/>
            <p:cNvSpPr txBox="1"/>
            <p:nvPr/>
          </p:nvSpPr>
          <p:spPr>
            <a:xfrm>
              <a:off x="3999167" y="3653911"/>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1.5B</a:t>
              </a:r>
              <a:endParaRPr sz="1467" b="1"/>
            </a:p>
          </p:txBody>
        </p:sp>
      </p:grpSp>
      <p:sp>
        <p:nvSpPr>
          <p:cNvPr id="354" name="Google Shape;354;p42"/>
          <p:cNvSpPr txBox="1"/>
          <p:nvPr/>
        </p:nvSpPr>
        <p:spPr>
          <a:xfrm>
            <a:off x="9248441" y="6171700"/>
            <a:ext cx="2824926"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sp>
        <p:nvSpPr>
          <p:cNvPr id="355" name="Google Shape;355;p42"/>
          <p:cNvSpPr txBox="1"/>
          <p:nvPr/>
        </p:nvSpPr>
        <p:spPr>
          <a:xfrm>
            <a:off x="101600" y="6299633"/>
            <a:ext cx="11954400" cy="454800"/>
          </a:xfrm>
          <a:prstGeom prst="rect">
            <a:avLst/>
          </a:prstGeom>
          <a:noFill/>
          <a:ln>
            <a:noFill/>
          </a:ln>
        </p:spPr>
        <p:txBody>
          <a:bodyPr spcFirstLastPara="1" wrap="square" lIns="121900" tIns="121900" rIns="121900" bIns="121900" anchor="ctr" anchorCtr="0">
            <a:noAutofit/>
          </a:bodyPr>
          <a:lstStyle/>
          <a:p>
            <a:pPr>
              <a:lnSpc>
                <a:spcPct val="115000"/>
              </a:lnSpc>
              <a:buClr>
                <a:srgbClr val="000000"/>
              </a:buClr>
              <a:buSzPts val="1100"/>
            </a:pPr>
            <a:r>
              <a:rPr lang="en" sz="1333" dirty="0">
                <a:latin typeface="PT Sans"/>
                <a:ea typeface="PT Sans"/>
                <a:cs typeface="PT Sans"/>
                <a:sym typeface="PT Sans"/>
              </a:rPr>
              <a:t>Note: The number of parameters indicates how many different coefficients the algorithm optimizes during the training process.</a:t>
            </a:r>
            <a:endParaRPr sz="1333" dirty="0">
              <a:latin typeface="PT Sans"/>
              <a:ea typeface="PT Sans"/>
              <a:cs typeface="PT Sans"/>
              <a:sym typeface="PT Sans"/>
            </a:endParaRPr>
          </a:p>
        </p:txBody>
      </p:sp>
      <p:sp>
        <p:nvSpPr>
          <p:cNvPr id="356" name="Google Shape;356;p42"/>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357" name="Google Shape;357;p42"/>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dirty="0">
                <a:solidFill>
                  <a:schemeClr val="lt1"/>
                </a:solidFill>
                <a:latin typeface="PT Sans"/>
                <a:ea typeface="PT Sans"/>
                <a:cs typeface="PT Sans"/>
                <a:sym typeface="PT Sans"/>
              </a:rPr>
              <a:t> </a:t>
            </a:r>
            <a:r>
              <a:rPr lang="en" sz="2267" dirty="0">
                <a:solidFill>
                  <a:srgbClr val="A4C2F4"/>
                </a:solidFill>
                <a:latin typeface="PT Sans"/>
                <a:ea typeface="PT Sans"/>
                <a:cs typeface="PT Sans"/>
                <a:sym typeface="PT Sans"/>
              </a:rPr>
              <a:t>Introduction</a:t>
            </a:r>
            <a:r>
              <a:rPr lang="en" sz="2267" dirty="0">
                <a:solidFill>
                  <a:schemeClr val="lt1"/>
                </a:solidFill>
                <a:latin typeface="PT Sans"/>
                <a:ea typeface="PT Sans"/>
                <a:cs typeface="PT Sans"/>
                <a:sym typeface="PT Sans"/>
              </a:rPr>
              <a:t> </a:t>
            </a:r>
            <a:r>
              <a:rPr lang="en" sz="2267" dirty="0">
                <a:solidFill>
                  <a:srgbClr val="A4C2F4"/>
                </a:solidFill>
                <a:latin typeface="PT Sans"/>
                <a:ea typeface="PT Sans"/>
                <a:cs typeface="PT Sans"/>
                <a:sym typeface="PT Sans"/>
              </a:rPr>
              <a:t>| </a:t>
            </a:r>
            <a:r>
              <a:rPr lang="en" sz="2267" b="1" dirty="0">
                <a:solidFill>
                  <a:srgbClr val="FFFFFF"/>
                </a:solidFill>
                <a:latin typeface="PT Sans"/>
                <a:ea typeface="PT Sans"/>
                <a:cs typeface="PT Sans"/>
                <a:sym typeface="PT Sans"/>
              </a:rPr>
              <a:t>Research</a:t>
            </a:r>
            <a:r>
              <a:rPr lang="en" sz="2267" dirty="0">
                <a:solidFill>
                  <a:srgbClr val="A4C2F4"/>
                </a:solidFill>
                <a:latin typeface="PT Sans"/>
                <a:ea typeface="PT Sans"/>
                <a:cs typeface="PT Sans"/>
                <a:sym typeface="PT Sans"/>
              </a:rPr>
              <a:t> | Talent | Industry | Politics | Predictions</a:t>
            </a:r>
            <a:endParaRPr sz="2267" dirty="0">
              <a:solidFill>
                <a:srgbClr val="A4C2F4"/>
              </a:solidFill>
              <a:latin typeface="PT Sans"/>
              <a:ea typeface="PT Sans"/>
              <a:cs typeface="PT Sans"/>
              <a:sym typeface="PT Sans"/>
            </a:endParaRPr>
          </a:p>
        </p:txBody>
      </p:sp>
      <p:sp>
        <p:nvSpPr>
          <p:cNvPr id="358" name="Google Shape;358;p42"/>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1"/>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000" b="1" dirty="0">
                <a:latin typeface="PT Sans"/>
                <a:ea typeface="PT Sans"/>
                <a:cs typeface="PT Sans"/>
                <a:sym typeface="PT Sans"/>
              </a:rPr>
              <a:t>A new generation of transformer language models are unlocking new NLP use-cases</a:t>
            </a:r>
            <a:endParaRPr sz="2000" b="1" dirty="0">
              <a:latin typeface="PT Sans"/>
              <a:ea typeface="PT Sans"/>
              <a:cs typeface="PT Sans"/>
              <a:sym typeface="PT Sans"/>
            </a:endParaRPr>
          </a:p>
        </p:txBody>
      </p:sp>
      <p:sp>
        <p:nvSpPr>
          <p:cNvPr id="500" name="Google Shape;500;p51"/>
          <p:cNvSpPr txBox="1"/>
          <p:nvPr/>
        </p:nvSpPr>
        <p:spPr>
          <a:xfrm>
            <a:off x="9091448" y="6171700"/>
            <a:ext cx="2981919"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pic>
        <p:nvPicPr>
          <p:cNvPr id="501" name="Google Shape;501;p51"/>
          <p:cNvPicPr preferRelativeResize="0"/>
          <p:nvPr/>
        </p:nvPicPr>
        <p:blipFill>
          <a:blip r:embed="rId3">
            <a:alphaModFix/>
          </a:blip>
          <a:stretch>
            <a:fillRect/>
          </a:stretch>
        </p:blipFill>
        <p:spPr>
          <a:xfrm>
            <a:off x="212621" y="6196500"/>
            <a:ext cx="577721" cy="534400"/>
          </a:xfrm>
          <a:prstGeom prst="rect">
            <a:avLst/>
          </a:prstGeom>
          <a:noFill/>
          <a:ln>
            <a:noFill/>
          </a:ln>
        </p:spPr>
      </p:pic>
      <p:pic>
        <p:nvPicPr>
          <p:cNvPr id="502" name="Google Shape;502;p51"/>
          <p:cNvPicPr preferRelativeResize="0"/>
          <p:nvPr/>
        </p:nvPicPr>
        <p:blipFill rotWithShape="1">
          <a:blip r:embed="rId4">
            <a:alphaModFix/>
          </a:blip>
          <a:srcRect t="7054"/>
          <a:stretch/>
        </p:blipFill>
        <p:spPr>
          <a:xfrm>
            <a:off x="1084300" y="2852434"/>
            <a:ext cx="3758099" cy="3388268"/>
          </a:xfrm>
          <a:prstGeom prst="rect">
            <a:avLst/>
          </a:prstGeom>
          <a:noFill/>
          <a:ln>
            <a:noFill/>
          </a:ln>
        </p:spPr>
      </p:pic>
      <p:pic>
        <p:nvPicPr>
          <p:cNvPr id="503" name="Google Shape;503;p51"/>
          <p:cNvPicPr preferRelativeResize="0"/>
          <p:nvPr/>
        </p:nvPicPr>
        <p:blipFill rotWithShape="1">
          <a:blip r:embed="rId5">
            <a:alphaModFix/>
          </a:blip>
          <a:srcRect b="8966"/>
          <a:stretch/>
        </p:blipFill>
        <p:spPr>
          <a:xfrm>
            <a:off x="7271001" y="2920967"/>
            <a:ext cx="3184567" cy="3329667"/>
          </a:xfrm>
          <a:prstGeom prst="rect">
            <a:avLst/>
          </a:prstGeom>
          <a:noFill/>
          <a:ln>
            <a:noFill/>
          </a:ln>
        </p:spPr>
      </p:pic>
      <p:sp>
        <p:nvSpPr>
          <p:cNvPr id="504" name="Google Shape;504;p51"/>
          <p:cNvSpPr txBox="1"/>
          <p:nvPr/>
        </p:nvSpPr>
        <p:spPr>
          <a:xfrm>
            <a:off x="-102233" y="1207483"/>
            <a:ext cx="11954400" cy="534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b="1" dirty="0">
                <a:latin typeface="PT Sans"/>
                <a:ea typeface="PT Sans"/>
                <a:cs typeface="PT Sans"/>
                <a:sym typeface="PT Sans"/>
              </a:rPr>
              <a:t>    GPT-3, T5, BART are driving a drastic improvement in the performance of transformer models for text-to-text </a:t>
            </a:r>
            <a:endParaRPr sz="1600" b="1" dirty="0">
              <a:latin typeface="PT Sans"/>
              <a:ea typeface="PT Sans"/>
              <a:cs typeface="PT Sans"/>
              <a:sym typeface="PT Sans"/>
            </a:endParaRPr>
          </a:p>
          <a:p>
            <a:pPr>
              <a:lnSpc>
                <a:spcPct val="115000"/>
              </a:lnSpc>
              <a:buClr>
                <a:srgbClr val="000000"/>
              </a:buClr>
              <a:buSzPts val="1100"/>
            </a:pPr>
            <a:r>
              <a:rPr lang="en" sz="1600" b="1" dirty="0">
                <a:latin typeface="PT Sans"/>
                <a:ea typeface="PT Sans"/>
                <a:cs typeface="PT Sans"/>
                <a:sym typeface="PT Sans"/>
              </a:rPr>
              <a:t>    tasks like translation, summarization, text generation, text to code.</a:t>
            </a:r>
            <a:endParaRPr sz="1600" b="1" dirty="0">
              <a:latin typeface="PT Sans"/>
              <a:ea typeface="PT Sans"/>
              <a:cs typeface="PT Sans"/>
              <a:sym typeface="PT Sans"/>
            </a:endParaRPr>
          </a:p>
          <a:p>
            <a:pPr>
              <a:lnSpc>
                <a:spcPct val="115000"/>
              </a:lnSpc>
              <a:buClr>
                <a:schemeClr val="dk1"/>
              </a:buClr>
              <a:buSzPts val="1100"/>
            </a:pPr>
            <a:endParaRPr sz="1600" b="1" dirty="0">
              <a:latin typeface="PT Sans"/>
              <a:ea typeface="PT Sans"/>
              <a:cs typeface="PT Sans"/>
              <a:sym typeface="PT Sans"/>
            </a:endParaRPr>
          </a:p>
          <a:p>
            <a:pPr>
              <a:lnSpc>
                <a:spcPct val="115000"/>
              </a:lnSpc>
              <a:buClr>
                <a:srgbClr val="000000"/>
              </a:buClr>
              <a:buSzPts val="1100"/>
            </a:pPr>
            <a:endParaRPr sz="1600" b="1" dirty="0">
              <a:latin typeface="PT Sans"/>
              <a:ea typeface="PT Sans"/>
              <a:cs typeface="PT Sans"/>
              <a:sym typeface="PT Sans"/>
            </a:endParaRPr>
          </a:p>
        </p:txBody>
      </p:sp>
      <p:sp>
        <p:nvSpPr>
          <p:cNvPr id="506" name="Google Shape;506;p51"/>
          <p:cNvSpPr txBox="1"/>
          <p:nvPr/>
        </p:nvSpPr>
        <p:spPr>
          <a:xfrm>
            <a:off x="1442167" y="2033833"/>
            <a:ext cx="5124800" cy="490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000" b="1" dirty="0">
                <a:latin typeface="PT Sans"/>
                <a:ea typeface="PT Sans"/>
                <a:cs typeface="PT Sans"/>
                <a:sym typeface="PT Sans"/>
              </a:rPr>
              <a:t>    Summarization from </a:t>
            </a:r>
            <a:r>
              <a:rPr lang="en" sz="2000" b="1" dirty="0">
                <a:solidFill>
                  <a:srgbClr val="010060"/>
                </a:solidFill>
                <a:latin typeface="PT Sans"/>
                <a:ea typeface="PT Sans"/>
                <a:cs typeface="PT Sans"/>
                <a:sym typeface="PT Sans"/>
              </a:rPr>
              <a:t>huggingface.co/models</a:t>
            </a:r>
            <a:endParaRPr sz="2000" dirty="0">
              <a:solidFill>
                <a:srgbClr val="010060"/>
              </a:solidFill>
              <a:latin typeface="PT Sans"/>
              <a:ea typeface="PT Sans"/>
              <a:cs typeface="PT Sans"/>
              <a:sym typeface="PT Sans"/>
            </a:endParaRPr>
          </a:p>
        </p:txBody>
      </p:sp>
      <p:sp>
        <p:nvSpPr>
          <p:cNvPr id="508" name="Google Shape;508;p51"/>
          <p:cNvSpPr txBox="1"/>
          <p:nvPr/>
        </p:nvSpPr>
        <p:spPr>
          <a:xfrm>
            <a:off x="6566967" y="2017333"/>
            <a:ext cx="5285200" cy="490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    Code generation and more: </a:t>
            </a:r>
            <a:r>
              <a:rPr lang="en" sz="2400" b="1" dirty="0">
                <a:solidFill>
                  <a:srgbClr val="010060"/>
                </a:solidFill>
                <a:latin typeface="PT Sans"/>
                <a:ea typeface="PT Sans"/>
                <a:cs typeface="PT Sans"/>
                <a:sym typeface="PT Sans"/>
              </a:rPr>
              <a:t>gpt3examples.com</a:t>
            </a:r>
            <a:endParaRPr sz="2400" dirty="0">
              <a:solidFill>
                <a:srgbClr val="010060"/>
              </a:solidFill>
              <a:latin typeface="PT Sans"/>
              <a:ea typeface="PT Sans"/>
              <a:cs typeface="PT Sans"/>
              <a:sym typeface="PT Sans"/>
            </a:endParaRPr>
          </a:p>
        </p:txBody>
      </p:sp>
      <p:sp>
        <p:nvSpPr>
          <p:cNvPr id="510" name="Google Shape;510;p51"/>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511" name="Google Shape;511;p51"/>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Introduction</a:t>
            </a: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 </a:t>
            </a:r>
            <a:r>
              <a:rPr lang="en" sz="2267" b="1">
                <a:solidFill>
                  <a:srgbClr val="FFFFFF"/>
                </a:solidFill>
                <a:latin typeface="PT Sans"/>
                <a:ea typeface="PT Sans"/>
                <a:cs typeface="PT Sans"/>
                <a:sym typeface="PT Sans"/>
              </a:rPr>
              <a:t>Research</a:t>
            </a:r>
            <a:r>
              <a:rPr lang="en" sz="2267">
                <a:solidFill>
                  <a:srgbClr val="A4C2F4"/>
                </a:solidFill>
                <a:latin typeface="PT Sans"/>
                <a:ea typeface="PT Sans"/>
                <a:cs typeface="PT Sans"/>
                <a:sym typeface="PT Sans"/>
              </a:rPr>
              <a:t> | Talent | Industry | Politics | Predictions</a:t>
            </a:r>
            <a:endParaRPr sz="2267">
              <a:solidFill>
                <a:srgbClr val="A4C2F4"/>
              </a:solidFill>
              <a:latin typeface="PT Sans"/>
              <a:ea typeface="PT Sans"/>
              <a:cs typeface="PT Sans"/>
              <a:sym typeface="PT Sans"/>
            </a:endParaRPr>
          </a:p>
        </p:txBody>
      </p:sp>
      <p:sp>
        <p:nvSpPr>
          <p:cNvPr id="512" name="Google Shape;512;p51"/>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p:nvPr/>
        </p:nvSpPr>
        <p:spPr>
          <a:xfrm>
            <a:off x="118833" y="1449833"/>
            <a:ext cx="11954400" cy="1186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b="1" dirty="0">
                <a:latin typeface="PT Sans"/>
                <a:ea typeface="PT Sans"/>
                <a:cs typeface="PT Sans"/>
                <a:sym typeface="PT Sans"/>
              </a:rPr>
              <a:t>    An unsupervised machine translation model trained on GitHub projects with 1,000 parallel functions can </a:t>
            </a:r>
            <a:endParaRPr sz="1600" b="1" dirty="0">
              <a:latin typeface="PT Sans"/>
              <a:ea typeface="PT Sans"/>
              <a:cs typeface="PT Sans"/>
              <a:sym typeface="PT Sans"/>
            </a:endParaRPr>
          </a:p>
          <a:p>
            <a:pPr>
              <a:lnSpc>
                <a:spcPct val="115000"/>
              </a:lnSpc>
              <a:buClr>
                <a:srgbClr val="000000"/>
              </a:buClr>
              <a:buSzPts val="1100"/>
            </a:pPr>
            <a:r>
              <a:rPr lang="en" sz="1600" b="1" dirty="0">
                <a:latin typeface="PT Sans"/>
                <a:ea typeface="PT Sans"/>
                <a:cs typeface="PT Sans"/>
                <a:sym typeface="PT Sans"/>
              </a:rPr>
              <a:t>    translate 90% of these functions from C++ to Java and 57% of Python functions into C++ and successfully pass </a:t>
            </a:r>
            <a:endParaRPr sz="1600" b="1" dirty="0">
              <a:latin typeface="PT Sans"/>
              <a:ea typeface="PT Sans"/>
              <a:cs typeface="PT Sans"/>
              <a:sym typeface="PT Sans"/>
            </a:endParaRPr>
          </a:p>
          <a:p>
            <a:pPr>
              <a:lnSpc>
                <a:spcPct val="115000"/>
              </a:lnSpc>
              <a:buClr>
                <a:srgbClr val="000000"/>
              </a:buClr>
              <a:buSzPts val="1100"/>
            </a:pPr>
            <a:r>
              <a:rPr lang="en" sz="1600" b="1" dirty="0">
                <a:latin typeface="PT Sans"/>
                <a:ea typeface="PT Sans"/>
                <a:cs typeface="PT Sans"/>
                <a:sym typeface="PT Sans"/>
              </a:rPr>
              <a:t>    unit tests. No expert knowledge required, but no guarantees that the model didn’t memorize the functions either. </a:t>
            </a:r>
            <a:endParaRPr sz="1600" dirty="0">
              <a:latin typeface="PT Sans"/>
              <a:ea typeface="PT Sans"/>
              <a:cs typeface="PT Sans"/>
              <a:sym typeface="PT Sans"/>
            </a:endParaRPr>
          </a:p>
        </p:txBody>
      </p:sp>
      <p:sp>
        <p:nvSpPr>
          <p:cNvPr id="518" name="Google Shape;518;p52"/>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b="1" dirty="0">
                <a:solidFill>
                  <a:schemeClr val="dk1"/>
                </a:solidFill>
                <a:latin typeface="PT Sans"/>
                <a:ea typeface="PT Sans"/>
                <a:cs typeface="PT Sans"/>
                <a:sym typeface="PT Sans"/>
              </a:rPr>
              <a:t>Computer, please convert my code into another programming language</a:t>
            </a:r>
            <a:endParaRPr b="1" dirty="0">
              <a:latin typeface="PT Sans"/>
              <a:ea typeface="PT Sans"/>
              <a:cs typeface="PT Sans"/>
              <a:sym typeface="PT Sans"/>
            </a:endParaRPr>
          </a:p>
        </p:txBody>
      </p:sp>
      <p:sp>
        <p:nvSpPr>
          <p:cNvPr id="519" name="Google Shape;519;p52"/>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sp>
        <p:nvSpPr>
          <p:cNvPr id="520" name="Google Shape;520;p52"/>
          <p:cNvSpPr txBox="1"/>
          <p:nvPr/>
        </p:nvSpPr>
        <p:spPr>
          <a:xfrm>
            <a:off x="8881241" y="6171700"/>
            <a:ext cx="3192126"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pic>
        <p:nvPicPr>
          <p:cNvPr id="521" name="Google Shape;521;p52"/>
          <p:cNvPicPr preferRelativeResize="0"/>
          <p:nvPr/>
        </p:nvPicPr>
        <p:blipFill rotWithShape="1">
          <a:blip r:embed="rId3">
            <a:alphaModFix/>
          </a:blip>
          <a:srcRect t="13800" b="17640"/>
          <a:stretch/>
        </p:blipFill>
        <p:spPr>
          <a:xfrm>
            <a:off x="0" y="6077751"/>
            <a:ext cx="2141333" cy="771900"/>
          </a:xfrm>
          <a:prstGeom prst="rect">
            <a:avLst/>
          </a:prstGeom>
          <a:noFill/>
          <a:ln>
            <a:noFill/>
          </a:ln>
        </p:spPr>
      </p:pic>
      <p:pic>
        <p:nvPicPr>
          <p:cNvPr id="522" name="Google Shape;522;p52"/>
          <p:cNvPicPr preferRelativeResize="0"/>
          <p:nvPr/>
        </p:nvPicPr>
        <p:blipFill>
          <a:blip r:embed="rId4">
            <a:alphaModFix/>
          </a:blip>
          <a:stretch>
            <a:fillRect/>
          </a:stretch>
        </p:blipFill>
        <p:spPr>
          <a:xfrm>
            <a:off x="3490074" y="2636767"/>
            <a:ext cx="5211853" cy="3929133"/>
          </a:xfrm>
          <a:prstGeom prst="rect">
            <a:avLst/>
          </a:prstGeom>
          <a:noFill/>
          <a:ln>
            <a:noFill/>
          </a:ln>
        </p:spPr>
      </p:pic>
      <p:sp>
        <p:nvSpPr>
          <p:cNvPr id="523" name="Google Shape;523;p52"/>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524" name="Google Shape;524;p52"/>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Introduction</a:t>
            </a: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 </a:t>
            </a:r>
            <a:r>
              <a:rPr lang="en" sz="2267" b="1">
                <a:solidFill>
                  <a:srgbClr val="FFFFFF"/>
                </a:solidFill>
                <a:latin typeface="PT Sans"/>
                <a:ea typeface="PT Sans"/>
                <a:cs typeface="PT Sans"/>
                <a:sym typeface="PT Sans"/>
              </a:rPr>
              <a:t>Research</a:t>
            </a:r>
            <a:r>
              <a:rPr lang="en" sz="2267">
                <a:solidFill>
                  <a:srgbClr val="A4C2F4"/>
                </a:solidFill>
                <a:latin typeface="PT Sans"/>
                <a:ea typeface="PT Sans"/>
                <a:cs typeface="PT Sans"/>
                <a:sym typeface="PT Sans"/>
              </a:rPr>
              <a:t> | Talent | Industry | Politics | Predictions</a:t>
            </a:r>
            <a:endParaRPr sz="2267">
              <a:solidFill>
                <a:srgbClr val="A4C2F4"/>
              </a:solidFill>
              <a:latin typeface="PT Sans"/>
              <a:ea typeface="PT Sans"/>
              <a:cs typeface="PT Sans"/>
              <a:sym typeface="PT Sans"/>
            </a:endParaRPr>
          </a:p>
        </p:txBody>
      </p:sp>
      <p:sp>
        <p:nvSpPr>
          <p:cNvPr id="525" name="Google Shape;525;p52"/>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3"/>
          <p:cNvSpPr txBox="1"/>
          <p:nvPr/>
        </p:nvSpPr>
        <p:spPr>
          <a:xfrm>
            <a:off x="118833" y="1449833"/>
            <a:ext cx="11954400" cy="534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b="1" dirty="0">
                <a:latin typeface="PT Sans"/>
                <a:ea typeface="PT Sans"/>
                <a:cs typeface="PT Sans"/>
                <a:sym typeface="PT Sans"/>
              </a:rPr>
              <a:t>    Given a broken program and diagnostic feedback (compiler error message), DrRepair localizes an erroneous</a:t>
            </a:r>
            <a:endParaRPr sz="1600" b="1" dirty="0">
              <a:latin typeface="PT Sans"/>
              <a:ea typeface="PT Sans"/>
              <a:cs typeface="PT Sans"/>
              <a:sym typeface="PT Sans"/>
            </a:endParaRPr>
          </a:p>
          <a:p>
            <a:pPr>
              <a:lnSpc>
                <a:spcPct val="115000"/>
              </a:lnSpc>
              <a:buClr>
                <a:srgbClr val="000000"/>
              </a:buClr>
              <a:buSzPts val="1100"/>
            </a:pPr>
            <a:r>
              <a:rPr lang="en" sz="1600" b="1" dirty="0">
                <a:latin typeface="PT Sans"/>
                <a:ea typeface="PT Sans"/>
                <a:cs typeface="PT Sans"/>
                <a:sym typeface="PT Sans"/>
              </a:rPr>
              <a:t>    line and generates a repaired line. </a:t>
            </a:r>
            <a:endParaRPr sz="1600" b="1" dirty="0">
              <a:latin typeface="PT Sans"/>
              <a:ea typeface="PT Sans"/>
              <a:cs typeface="PT Sans"/>
              <a:sym typeface="PT Sans"/>
            </a:endParaRPr>
          </a:p>
        </p:txBody>
      </p:sp>
      <p:sp>
        <p:nvSpPr>
          <p:cNvPr id="531" name="Google Shape;531;p53"/>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000" b="1" dirty="0">
                <a:solidFill>
                  <a:schemeClr val="dk1"/>
                </a:solidFill>
                <a:latin typeface="PT Sans"/>
                <a:ea typeface="PT Sans"/>
                <a:cs typeface="PT Sans"/>
                <a:sym typeface="PT Sans"/>
              </a:rPr>
              <a:t>Computer, can you automatically repair my buggy programs too?</a:t>
            </a:r>
            <a:endParaRPr sz="2000" b="1" dirty="0">
              <a:latin typeface="PT Sans"/>
              <a:ea typeface="PT Sans"/>
              <a:cs typeface="PT Sans"/>
              <a:sym typeface="PT Sans"/>
            </a:endParaRPr>
          </a:p>
        </p:txBody>
      </p:sp>
      <p:sp>
        <p:nvSpPr>
          <p:cNvPr id="532" name="Google Shape;532;p53"/>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sp>
        <p:nvSpPr>
          <p:cNvPr id="533" name="Google Shape;533;p53"/>
          <p:cNvSpPr txBox="1"/>
          <p:nvPr/>
        </p:nvSpPr>
        <p:spPr>
          <a:xfrm>
            <a:off x="9049407" y="6171700"/>
            <a:ext cx="3023960"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pic>
        <p:nvPicPr>
          <p:cNvPr id="534" name="Google Shape;534;p53"/>
          <p:cNvPicPr preferRelativeResize="0"/>
          <p:nvPr/>
        </p:nvPicPr>
        <p:blipFill>
          <a:blip r:embed="rId3">
            <a:alphaModFix/>
          </a:blip>
          <a:stretch>
            <a:fillRect/>
          </a:stretch>
        </p:blipFill>
        <p:spPr>
          <a:xfrm>
            <a:off x="4979500" y="2143134"/>
            <a:ext cx="4876467" cy="4089001"/>
          </a:xfrm>
          <a:prstGeom prst="rect">
            <a:avLst/>
          </a:prstGeom>
          <a:noFill/>
          <a:ln>
            <a:noFill/>
          </a:ln>
        </p:spPr>
      </p:pic>
      <p:sp>
        <p:nvSpPr>
          <p:cNvPr id="535" name="Google Shape;535;p53"/>
          <p:cNvSpPr txBox="1"/>
          <p:nvPr/>
        </p:nvSpPr>
        <p:spPr>
          <a:xfrm>
            <a:off x="143233" y="2249933"/>
            <a:ext cx="4795200" cy="3800800"/>
          </a:xfrm>
          <a:prstGeom prst="rect">
            <a:avLst/>
          </a:prstGeom>
          <a:noFill/>
          <a:ln>
            <a:noFill/>
          </a:ln>
        </p:spPr>
        <p:txBody>
          <a:bodyPr spcFirstLastPara="1" wrap="square" lIns="121900" tIns="121900" rIns="121900" bIns="121900" anchor="t" anchorCtr="0">
            <a:noAutofit/>
          </a:bodyPr>
          <a:lstStyle/>
          <a:p>
            <a:pPr marL="365751" indent="-301404">
              <a:lnSpc>
                <a:spcPct val="115000"/>
              </a:lnSpc>
              <a:buSzPts val="1400"/>
              <a:buFont typeface="PT Sans"/>
              <a:buChar char="●"/>
            </a:pPr>
            <a:r>
              <a:rPr lang="en" dirty="0">
                <a:latin typeface="PT Sans"/>
                <a:ea typeface="PT Sans"/>
                <a:cs typeface="PT Sans"/>
                <a:sym typeface="PT Sans"/>
              </a:rPr>
              <a:t>The model jointly reasons over the broken source code and the diagnostic feedback using graph neural networks. </a:t>
            </a:r>
            <a:endParaRPr dirty="0">
              <a:latin typeface="PT Sans"/>
              <a:ea typeface="PT Sans"/>
              <a:cs typeface="PT Sans"/>
              <a:sym typeface="PT Sans"/>
            </a:endParaRPr>
          </a:p>
          <a:p>
            <a:pPr marL="365751" indent="-301404">
              <a:lnSpc>
                <a:spcPct val="115000"/>
              </a:lnSpc>
              <a:buSzPts val="1400"/>
              <a:buFont typeface="PT Sans"/>
              <a:buChar char="●"/>
            </a:pPr>
            <a:r>
              <a:rPr lang="en" dirty="0">
                <a:latin typeface="PT Sans"/>
                <a:ea typeface="PT Sans"/>
                <a:cs typeface="PT Sans"/>
                <a:sym typeface="PT Sans"/>
              </a:rPr>
              <a:t>They use self-supervised learning to obviate the need for labelling by taking code from programming competitions and corrupting it into a broken program. </a:t>
            </a:r>
            <a:endParaRPr dirty="0">
              <a:latin typeface="PT Sans"/>
              <a:ea typeface="PT Sans"/>
              <a:cs typeface="PT Sans"/>
              <a:sym typeface="PT Sans"/>
            </a:endParaRPr>
          </a:p>
          <a:p>
            <a:pPr marL="365751" indent="-301404">
              <a:lnSpc>
                <a:spcPct val="115000"/>
              </a:lnSpc>
              <a:buSzPts val="1400"/>
              <a:buFont typeface="PT Sans"/>
              <a:buChar char="●"/>
            </a:pPr>
            <a:r>
              <a:rPr lang="en" dirty="0">
                <a:latin typeface="PT Sans"/>
                <a:ea typeface="PT Sans"/>
                <a:cs typeface="PT Sans"/>
                <a:sym typeface="PT Sans"/>
              </a:rPr>
              <a:t>A SOTA is set on DeepFix, which is a program repair benchmark for correct intro programming assignments in C.</a:t>
            </a:r>
            <a:endParaRPr dirty="0">
              <a:latin typeface="PT Sans"/>
              <a:ea typeface="PT Sans"/>
              <a:cs typeface="PT Sans"/>
              <a:sym typeface="PT Sans"/>
            </a:endParaRPr>
          </a:p>
        </p:txBody>
      </p:sp>
      <p:pic>
        <p:nvPicPr>
          <p:cNvPr id="536" name="Google Shape;536;p53"/>
          <p:cNvPicPr preferRelativeResize="0"/>
          <p:nvPr/>
        </p:nvPicPr>
        <p:blipFill>
          <a:blip r:embed="rId4">
            <a:alphaModFix/>
          </a:blip>
          <a:stretch>
            <a:fillRect/>
          </a:stretch>
        </p:blipFill>
        <p:spPr>
          <a:xfrm>
            <a:off x="9745866" y="3758860"/>
            <a:ext cx="2141333" cy="1098809"/>
          </a:xfrm>
          <a:prstGeom prst="rect">
            <a:avLst/>
          </a:prstGeom>
          <a:noFill/>
          <a:ln>
            <a:noFill/>
          </a:ln>
        </p:spPr>
      </p:pic>
      <p:pic>
        <p:nvPicPr>
          <p:cNvPr id="537" name="Google Shape;537;p53"/>
          <p:cNvPicPr preferRelativeResize="0"/>
          <p:nvPr/>
        </p:nvPicPr>
        <p:blipFill>
          <a:blip r:embed="rId5">
            <a:alphaModFix/>
          </a:blip>
          <a:stretch>
            <a:fillRect/>
          </a:stretch>
        </p:blipFill>
        <p:spPr>
          <a:xfrm>
            <a:off x="143233" y="6171700"/>
            <a:ext cx="1051179" cy="584000"/>
          </a:xfrm>
          <a:prstGeom prst="rect">
            <a:avLst/>
          </a:prstGeom>
          <a:noFill/>
          <a:ln>
            <a:noFill/>
          </a:ln>
        </p:spPr>
      </p:pic>
      <p:sp>
        <p:nvSpPr>
          <p:cNvPr id="538" name="Google Shape;538;p53"/>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539" name="Google Shape;539;p53"/>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Introduction</a:t>
            </a: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 </a:t>
            </a:r>
            <a:r>
              <a:rPr lang="en" sz="2267" b="1">
                <a:solidFill>
                  <a:srgbClr val="FFFFFF"/>
                </a:solidFill>
                <a:latin typeface="PT Sans"/>
                <a:ea typeface="PT Sans"/>
                <a:cs typeface="PT Sans"/>
                <a:sym typeface="PT Sans"/>
              </a:rPr>
              <a:t>Research</a:t>
            </a:r>
            <a:r>
              <a:rPr lang="en" sz="2267">
                <a:solidFill>
                  <a:srgbClr val="A4C2F4"/>
                </a:solidFill>
                <a:latin typeface="PT Sans"/>
                <a:ea typeface="PT Sans"/>
                <a:cs typeface="PT Sans"/>
                <a:sym typeface="PT Sans"/>
              </a:rPr>
              <a:t> | Talent | Industry | Politics | Predictions</a:t>
            </a:r>
            <a:endParaRPr sz="2267">
              <a:solidFill>
                <a:srgbClr val="A4C2F4"/>
              </a:solidFill>
              <a:latin typeface="PT Sans"/>
              <a:ea typeface="PT Sans"/>
              <a:cs typeface="PT Sans"/>
              <a:sym typeface="PT Sans"/>
            </a:endParaRPr>
          </a:p>
        </p:txBody>
      </p:sp>
      <p:sp>
        <p:nvSpPr>
          <p:cNvPr id="540" name="Google Shape;540;p53"/>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4"/>
          <p:cNvSpPr txBox="1"/>
          <p:nvPr/>
        </p:nvSpPr>
        <p:spPr>
          <a:xfrm>
            <a:off x="118833" y="1449833"/>
            <a:ext cx="11954400" cy="534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b="1" dirty="0">
                <a:latin typeface="PT Sans"/>
                <a:ea typeface="PT Sans"/>
                <a:cs typeface="PT Sans"/>
                <a:sym typeface="PT Sans"/>
              </a:rPr>
              <a:t>    It was only 12 months ago that the human GLUE benchmark was beat by 1 point. Now SuperGLUE is in sight.</a:t>
            </a:r>
            <a:endParaRPr sz="1600" b="1" dirty="0">
              <a:latin typeface="PT Sans"/>
              <a:ea typeface="PT Sans"/>
              <a:cs typeface="PT Sans"/>
              <a:sym typeface="PT Sans"/>
            </a:endParaRPr>
          </a:p>
          <a:p>
            <a:pPr>
              <a:lnSpc>
                <a:spcPct val="115000"/>
              </a:lnSpc>
              <a:buClr>
                <a:srgbClr val="000000"/>
              </a:buClr>
              <a:buSzPts val="1100"/>
            </a:pPr>
            <a:endParaRPr sz="1600" dirty="0">
              <a:latin typeface="PT Sans"/>
              <a:ea typeface="PT Sans"/>
              <a:cs typeface="PT Sans"/>
              <a:sym typeface="PT Sans"/>
            </a:endParaRPr>
          </a:p>
        </p:txBody>
      </p:sp>
      <p:sp>
        <p:nvSpPr>
          <p:cNvPr id="546" name="Google Shape;546;p54"/>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000" b="1" dirty="0">
                <a:latin typeface="PT Sans"/>
                <a:ea typeface="PT Sans"/>
                <a:cs typeface="PT Sans"/>
                <a:sym typeface="PT Sans"/>
              </a:rPr>
              <a:t>NLP benchmarks take a beating: Over a dozen teams outrank the human GLUE baseline</a:t>
            </a:r>
            <a:endParaRPr sz="2000" b="1" dirty="0">
              <a:latin typeface="PT Sans"/>
              <a:ea typeface="PT Sans"/>
              <a:cs typeface="PT Sans"/>
              <a:sym typeface="PT Sans"/>
            </a:endParaRPr>
          </a:p>
        </p:txBody>
      </p:sp>
      <p:sp>
        <p:nvSpPr>
          <p:cNvPr id="547" name="Google Shape;547;p54"/>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sp>
        <p:nvSpPr>
          <p:cNvPr id="548" name="Google Shape;548;p54"/>
          <p:cNvSpPr txBox="1"/>
          <p:nvPr/>
        </p:nvSpPr>
        <p:spPr>
          <a:xfrm>
            <a:off x="143233" y="1815233"/>
            <a:ext cx="11930000" cy="1235200"/>
          </a:xfrm>
          <a:prstGeom prst="rect">
            <a:avLst/>
          </a:prstGeom>
          <a:noFill/>
          <a:ln>
            <a:noFill/>
          </a:ln>
        </p:spPr>
        <p:txBody>
          <a:bodyPr spcFirstLastPara="1" wrap="square" lIns="121900" tIns="121900" rIns="121900" bIns="121900" anchor="t" anchorCtr="0">
            <a:noAutofit/>
          </a:bodyPr>
          <a:lstStyle/>
          <a:p>
            <a:pPr marL="365751" indent="-301404">
              <a:lnSpc>
                <a:spcPct val="115000"/>
              </a:lnSpc>
              <a:buClr>
                <a:schemeClr val="dk1"/>
              </a:buClr>
              <a:buSzPts val="1400"/>
              <a:buFont typeface="PT Sans"/>
              <a:buChar char="●"/>
            </a:pPr>
            <a:r>
              <a:rPr lang="en" dirty="0">
                <a:solidFill>
                  <a:schemeClr val="dk1"/>
                </a:solidFill>
                <a:latin typeface="PT Sans"/>
                <a:ea typeface="PT Sans"/>
                <a:cs typeface="PT Sans"/>
                <a:sym typeface="PT Sans"/>
              </a:rPr>
              <a:t>GLUE and it's more challenging sibling SuperGLUE are benchmarks that evaluate NLP systems at a range of tasks spanning logic, common sense understanding, and lexical semantics. The human benchmark on GLUE is reliably beat today (right) and the SuperGLUE human benchmark is almost surpassed too!</a:t>
            </a:r>
            <a:endParaRPr dirty="0">
              <a:solidFill>
                <a:schemeClr val="dk1"/>
              </a:solidFill>
              <a:latin typeface="PT Sans"/>
              <a:ea typeface="PT Sans"/>
              <a:cs typeface="PT Sans"/>
              <a:sym typeface="PT Sans"/>
            </a:endParaRPr>
          </a:p>
        </p:txBody>
      </p:sp>
      <p:pic>
        <p:nvPicPr>
          <p:cNvPr id="549" name="Google Shape;549;p54"/>
          <p:cNvPicPr preferRelativeResize="0"/>
          <p:nvPr/>
        </p:nvPicPr>
        <p:blipFill>
          <a:blip r:embed="rId3">
            <a:alphaModFix/>
          </a:blip>
          <a:stretch>
            <a:fillRect/>
          </a:stretch>
        </p:blipFill>
        <p:spPr>
          <a:xfrm>
            <a:off x="1967901" y="3094067"/>
            <a:ext cx="3381732" cy="3615632"/>
          </a:xfrm>
          <a:prstGeom prst="rect">
            <a:avLst/>
          </a:prstGeom>
          <a:noFill/>
          <a:ln>
            <a:noFill/>
          </a:ln>
        </p:spPr>
      </p:pic>
      <p:cxnSp>
        <p:nvCxnSpPr>
          <p:cNvPr id="550" name="Google Shape;550;p54"/>
          <p:cNvCxnSpPr/>
          <p:nvPr/>
        </p:nvCxnSpPr>
        <p:spPr>
          <a:xfrm rot="10800000">
            <a:off x="2043800" y="3584900"/>
            <a:ext cx="3155600" cy="1600"/>
          </a:xfrm>
          <a:prstGeom prst="straightConnector1">
            <a:avLst/>
          </a:prstGeom>
          <a:noFill/>
          <a:ln w="28575" cap="flat" cmpd="sng">
            <a:solidFill>
              <a:srgbClr val="FF0000"/>
            </a:solidFill>
            <a:prstDash val="dash"/>
            <a:round/>
            <a:headEnd type="none" w="med" len="med"/>
            <a:tailEnd type="none" w="med" len="med"/>
          </a:ln>
        </p:spPr>
      </p:cxnSp>
      <p:sp>
        <p:nvSpPr>
          <p:cNvPr id="551" name="Google Shape;551;p54"/>
          <p:cNvSpPr txBox="1"/>
          <p:nvPr/>
        </p:nvSpPr>
        <p:spPr>
          <a:xfrm>
            <a:off x="1893367" y="3265033"/>
            <a:ext cx="2112000" cy="320000"/>
          </a:xfrm>
          <a:prstGeom prst="rect">
            <a:avLst/>
          </a:prstGeom>
          <a:noFill/>
          <a:ln>
            <a:noFill/>
          </a:ln>
        </p:spPr>
        <p:txBody>
          <a:bodyPr spcFirstLastPara="1" wrap="square" lIns="121900" tIns="121900" rIns="121900" bIns="121900" anchor="ctr" anchorCtr="0">
            <a:noAutofit/>
          </a:bodyPr>
          <a:lstStyle/>
          <a:p>
            <a:pPr>
              <a:lnSpc>
                <a:spcPct val="115000"/>
              </a:lnSpc>
              <a:buClr>
                <a:srgbClr val="000000"/>
              </a:buClr>
              <a:buSzPts val="1100"/>
            </a:pPr>
            <a:r>
              <a:rPr lang="en" sz="1400" dirty="0">
                <a:latin typeface="PT Sans"/>
                <a:ea typeface="PT Sans"/>
                <a:cs typeface="PT Sans"/>
                <a:sym typeface="PT Sans"/>
              </a:rPr>
              <a:t>Human baseline = 87</a:t>
            </a:r>
            <a:endParaRPr sz="1400" dirty="0">
              <a:latin typeface="PT Sans"/>
              <a:ea typeface="PT Sans"/>
              <a:cs typeface="PT Sans"/>
              <a:sym typeface="PT Sans"/>
            </a:endParaRPr>
          </a:p>
        </p:txBody>
      </p:sp>
      <p:pic>
        <p:nvPicPr>
          <p:cNvPr id="552" name="Google Shape;552;p54"/>
          <p:cNvPicPr preferRelativeResize="0"/>
          <p:nvPr/>
        </p:nvPicPr>
        <p:blipFill>
          <a:blip r:embed="rId4">
            <a:alphaModFix/>
          </a:blip>
          <a:stretch>
            <a:fillRect/>
          </a:stretch>
        </p:blipFill>
        <p:spPr>
          <a:xfrm>
            <a:off x="5869901" y="3315438"/>
            <a:ext cx="5536500" cy="3216333"/>
          </a:xfrm>
          <a:prstGeom prst="rect">
            <a:avLst/>
          </a:prstGeom>
          <a:noFill/>
          <a:ln>
            <a:noFill/>
          </a:ln>
        </p:spPr>
      </p:pic>
      <p:pic>
        <p:nvPicPr>
          <p:cNvPr id="553" name="Google Shape;553;p54"/>
          <p:cNvPicPr preferRelativeResize="0"/>
          <p:nvPr/>
        </p:nvPicPr>
        <p:blipFill>
          <a:blip r:embed="rId5">
            <a:alphaModFix/>
          </a:blip>
          <a:stretch>
            <a:fillRect/>
          </a:stretch>
        </p:blipFill>
        <p:spPr>
          <a:xfrm>
            <a:off x="6258034" y="3127835"/>
            <a:ext cx="1523804" cy="320000"/>
          </a:xfrm>
          <a:prstGeom prst="rect">
            <a:avLst/>
          </a:prstGeom>
          <a:noFill/>
          <a:ln>
            <a:noFill/>
          </a:ln>
        </p:spPr>
      </p:pic>
      <p:pic>
        <p:nvPicPr>
          <p:cNvPr id="554" name="Google Shape;554;p54"/>
          <p:cNvPicPr preferRelativeResize="0"/>
          <p:nvPr/>
        </p:nvPicPr>
        <p:blipFill>
          <a:blip r:embed="rId6">
            <a:alphaModFix/>
          </a:blip>
          <a:stretch>
            <a:fillRect/>
          </a:stretch>
        </p:blipFill>
        <p:spPr>
          <a:xfrm>
            <a:off x="879533" y="3213818"/>
            <a:ext cx="1013840" cy="422433"/>
          </a:xfrm>
          <a:prstGeom prst="rect">
            <a:avLst/>
          </a:prstGeom>
          <a:noFill/>
          <a:ln>
            <a:noFill/>
          </a:ln>
        </p:spPr>
      </p:pic>
      <p:sp>
        <p:nvSpPr>
          <p:cNvPr id="555" name="Google Shape;555;p54"/>
          <p:cNvSpPr txBox="1"/>
          <p:nvPr/>
        </p:nvSpPr>
        <p:spPr>
          <a:xfrm>
            <a:off x="8933793" y="6171700"/>
            <a:ext cx="3139574"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sp>
        <p:nvSpPr>
          <p:cNvPr id="556" name="Google Shape;556;p54"/>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557" name="Google Shape;557;p54"/>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Introduction</a:t>
            </a: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 </a:t>
            </a:r>
            <a:r>
              <a:rPr lang="en" sz="2267" b="1">
                <a:solidFill>
                  <a:srgbClr val="FFFFFF"/>
                </a:solidFill>
                <a:latin typeface="PT Sans"/>
                <a:ea typeface="PT Sans"/>
                <a:cs typeface="PT Sans"/>
                <a:sym typeface="PT Sans"/>
              </a:rPr>
              <a:t>Research</a:t>
            </a:r>
            <a:r>
              <a:rPr lang="en" sz="2267">
                <a:solidFill>
                  <a:srgbClr val="A4C2F4"/>
                </a:solidFill>
                <a:latin typeface="PT Sans"/>
                <a:ea typeface="PT Sans"/>
                <a:cs typeface="PT Sans"/>
                <a:sym typeface="PT Sans"/>
              </a:rPr>
              <a:t> | Talent | Industry | Politics | Predictions</a:t>
            </a:r>
            <a:endParaRPr sz="2267">
              <a:solidFill>
                <a:srgbClr val="A4C2F4"/>
              </a:solidFill>
              <a:latin typeface="PT Sans"/>
              <a:ea typeface="PT Sans"/>
              <a:cs typeface="PT Sans"/>
              <a:sym typeface="PT Sans"/>
            </a:endParaRPr>
          </a:p>
        </p:txBody>
      </p:sp>
      <p:sp>
        <p:nvSpPr>
          <p:cNvPr id="558" name="Google Shape;558;p54"/>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4"/>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Tuning billions of model parameters costs millions of dollars</a:t>
            </a:r>
            <a:endParaRPr sz="2400" b="1" dirty="0">
              <a:latin typeface="PT Sans"/>
              <a:ea typeface="PT Sans"/>
              <a:cs typeface="PT Sans"/>
              <a:sym typeface="PT Sans"/>
            </a:endParaRPr>
          </a:p>
        </p:txBody>
      </p:sp>
      <p:sp>
        <p:nvSpPr>
          <p:cNvPr id="377" name="Google Shape;377;p44"/>
          <p:cNvSpPr txBox="1"/>
          <p:nvPr/>
        </p:nvSpPr>
        <p:spPr>
          <a:xfrm>
            <a:off x="118833" y="1449833"/>
            <a:ext cx="11954400" cy="125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    Based on variables released by Google et al., you’re paying circa $1 per 1,000 parameters. This means OpenAI’s</a:t>
            </a:r>
            <a:endParaRPr sz="2400" b="1" dirty="0">
              <a:latin typeface="PT Sans"/>
              <a:ea typeface="PT Sans"/>
              <a:cs typeface="PT Sans"/>
              <a:sym typeface="PT Sans"/>
            </a:endParaRPr>
          </a:p>
          <a:p>
            <a:pPr>
              <a:lnSpc>
                <a:spcPct val="115000"/>
              </a:lnSpc>
              <a:buClr>
                <a:srgbClr val="000000"/>
              </a:buClr>
              <a:buSzPts val="1100"/>
            </a:pPr>
            <a:r>
              <a:rPr lang="en" sz="2400" b="1" dirty="0">
                <a:latin typeface="PT Sans"/>
                <a:ea typeface="PT Sans"/>
                <a:cs typeface="PT Sans"/>
                <a:sym typeface="PT Sans"/>
              </a:rPr>
              <a:t>    175B parameter GPT-3 could have cost tens of millions to train. Experts suggest the likely budget was $10M.</a:t>
            </a:r>
            <a:endParaRPr sz="2400" dirty="0">
              <a:latin typeface="PT Sans"/>
              <a:ea typeface="PT Sans"/>
              <a:cs typeface="PT Sans"/>
              <a:sym typeface="PT Sans"/>
            </a:endParaRPr>
          </a:p>
        </p:txBody>
      </p:sp>
      <p:sp>
        <p:nvSpPr>
          <p:cNvPr id="378" name="Google Shape;378;p44"/>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sp>
        <p:nvSpPr>
          <p:cNvPr id="379" name="Google Shape;379;p44"/>
          <p:cNvSpPr txBox="1"/>
          <p:nvPr/>
        </p:nvSpPr>
        <p:spPr>
          <a:xfrm>
            <a:off x="9248819" y="6171700"/>
            <a:ext cx="2824548"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grpSp>
        <p:nvGrpSpPr>
          <p:cNvPr id="380" name="Google Shape;380;p44"/>
          <p:cNvGrpSpPr/>
          <p:nvPr/>
        </p:nvGrpSpPr>
        <p:grpSpPr>
          <a:xfrm>
            <a:off x="2235200" y="3429000"/>
            <a:ext cx="7053943" cy="2638434"/>
            <a:chOff x="1343100" y="1826800"/>
            <a:chExt cx="6457799" cy="2723775"/>
          </a:xfrm>
        </p:grpSpPr>
        <p:pic>
          <p:nvPicPr>
            <p:cNvPr id="381" name="Google Shape;381;p44"/>
            <p:cNvPicPr preferRelativeResize="0"/>
            <p:nvPr/>
          </p:nvPicPr>
          <p:blipFill>
            <a:blip r:embed="rId3">
              <a:alphaModFix/>
            </a:blip>
            <a:stretch>
              <a:fillRect/>
            </a:stretch>
          </p:blipFill>
          <p:spPr>
            <a:xfrm>
              <a:off x="1343101" y="1826800"/>
              <a:ext cx="6457797" cy="1518110"/>
            </a:xfrm>
            <a:prstGeom prst="rect">
              <a:avLst/>
            </a:prstGeom>
            <a:noFill/>
            <a:ln>
              <a:noFill/>
            </a:ln>
          </p:spPr>
        </p:pic>
        <p:pic>
          <p:nvPicPr>
            <p:cNvPr id="382" name="Google Shape;382;p44"/>
            <p:cNvPicPr preferRelativeResize="0"/>
            <p:nvPr/>
          </p:nvPicPr>
          <p:blipFill>
            <a:blip r:embed="rId4">
              <a:alphaModFix/>
            </a:blip>
            <a:stretch>
              <a:fillRect/>
            </a:stretch>
          </p:blipFill>
          <p:spPr>
            <a:xfrm>
              <a:off x="1343101" y="3424700"/>
              <a:ext cx="6457789" cy="1125875"/>
            </a:xfrm>
            <a:prstGeom prst="rect">
              <a:avLst/>
            </a:prstGeom>
            <a:noFill/>
            <a:ln>
              <a:noFill/>
            </a:ln>
          </p:spPr>
        </p:pic>
        <p:sp>
          <p:nvSpPr>
            <p:cNvPr id="383" name="Google Shape;383;p44"/>
            <p:cNvSpPr/>
            <p:nvPr/>
          </p:nvSpPr>
          <p:spPr>
            <a:xfrm>
              <a:off x="1648200" y="2671200"/>
              <a:ext cx="2742300" cy="673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 name="Google Shape;384;p44"/>
            <p:cNvSpPr/>
            <p:nvPr/>
          </p:nvSpPr>
          <p:spPr>
            <a:xfrm>
              <a:off x="1343100" y="3481075"/>
              <a:ext cx="6421800" cy="5313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 name="Google Shape;385;p44"/>
            <p:cNvSpPr/>
            <p:nvPr/>
          </p:nvSpPr>
          <p:spPr>
            <a:xfrm>
              <a:off x="1413750" y="3516625"/>
              <a:ext cx="468900" cy="1704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386" name="Google Shape;386;p44"/>
          <p:cNvPicPr preferRelativeResize="0"/>
          <p:nvPr/>
        </p:nvPicPr>
        <p:blipFill rotWithShape="1">
          <a:blip r:embed="rId5">
            <a:alphaModFix/>
          </a:blip>
          <a:srcRect t="30905" b="31818"/>
          <a:stretch/>
        </p:blipFill>
        <p:spPr>
          <a:xfrm>
            <a:off x="118834" y="6329833"/>
            <a:ext cx="1936668" cy="401067"/>
          </a:xfrm>
          <a:prstGeom prst="rect">
            <a:avLst/>
          </a:prstGeom>
          <a:noFill/>
          <a:ln>
            <a:noFill/>
          </a:ln>
        </p:spPr>
      </p:pic>
      <p:sp>
        <p:nvSpPr>
          <p:cNvPr id="387" name="Google Shape;387;p44"/>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388" name="Google Shape;388;p44"/>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dirty="0">
                <a:solidFill>
                  <a:schemeClr val="lt1"/>
                </a:solidFill>
                <a:latin typeface="PT Sans"/>
                <a:ea typeface="PT Sans"/>
                <a:cs typeface="PT Sans"/>
                <a:sym typeface="PT Sans"/>
              </a:rPr>
              <a:t> </a:t>
            </a:r>
            <a:r>
              <a:rPr lang="en" sz="2267" dirty="0">
                <a:solidFill>
                  <a:srgbClr val="A4C2F4"/>
                </a:solidFill>
                <a:latin typeface="PT Sans"/>
                <a:ea typeface="PT Sans"/>
                <a:cs typeface="PT Sans"/>
                <a:sym typeface="PT Sans"/>
              </a:rPr>
              <a:t>Introduction</a:t>
            </a:r>
            <a:r>
              <a:rPr lang="en" sz="2267" dirty="0">
                <a:solidFill>
                  <a:schemeClr val="lt1"/>
                </a:solidFill>
                <a:latin typeface="PT Sans"/>
                <a:ea typeface="PT Sans"/>
                <a:cs typeface="PT Sans"/>
                <a:sym typeface="PT Sans"/>
              </a:rPr>
              <a:t> </a:t>
            </a:r>
            <a:r>
              <a:rPr lang="en" sz="2267" dirty="0">
                <a:solidFill>
                  <a:srgbClr val="A4C2F4"/>
                </a:solidFill>
                <a:latin typeface="PT Sans"/>
                <a:ea typeface="PT Sans"/>
                <a:cs typeface="PT Sans"/>
                <a:sym typeface="PT Sans"/>
              </a:rPr>
              <a:t>| </a:t>
            </a:r>
            <a:r>
              <a:rPr lang="en" sz="2267" b="1" dirty="0">
                <a:solidFill>
                  <a:srgbClr val="FFFFFF"/>
                </a:solidFill>
                <a:latin typeface="PT Sans"/>
                <a:ea typeface="PT Sans"/>
                <a:cs typeface="PT Sans"/>
                <a:sym typeface="PT Sans"/>
              </a:rPr>
              <a:t>Research</a:t>
            </a:r>
            <a:r>
              <a:rPr lang="en" sz="2267" dirty="0">
                <a:solidFill>
                  <a:srgbClr val="A4C2F4"/>
                </a:solidFill>
                <a:latin typeface="PT Sans"/>
                <a:ea typeface="PT Sans"/>
                <a:cs typeface="PT Sans"/>
                <a:sym typeface="PT Sans"/>
              </a:rPr>
              <a:t> | Talent | Industry | Politics | Predictions</a:t>
            </a:r>
            <a:endParaRPr sz="2267" dirty="0">
              <a:solidFill>
                <a:srgbClr val="A4C2F4"/>
              </a:solidFill>
              <a:latin typeface="PT Sans"/>
              <a:ea typeface="PT Sans"/>
              <a:cs typeface="PT Sans"/>
              <a:sym typeface="PT Sans"/>
            </a:endParaRPr>
          </a:p>
        </p:txBody>
      </p:sp>
      <p:sp>
        <p:nvSpPr>
          <p:cNvPr id="389" name="Google Shape;389;p44"/>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extLst>
      <p:ext uri="{BB962C8B-B14F-4D97-AF65-F5344CB8AC3E}">
        <p14:creationId xmlns:p14="http://schemas.microsoft.com/office/powerpoint/2010/main" val="2576520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A0BD-6913-48AB-A890-1190A80F6B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5664FAD-78A9-4E4E-AEE3-9BA5E8E163C9}"/>
              </a:ext>
            </a:extLst>
          </p:cNvPr>
          <p:cNvPicPr>
            <a:picLocks noChangeAspect="1"/>
          </p:cNvPicPr>
          <p:nvPr/>
        </p:nvPicPr>
        <p:blipFill>
          <a:blip r:embed="rId2"/>
          <a:stretch>
            <a:fillRect/>
          </a:stretch>
        </p:blipFill>
        <p:spPr>
          <a:xfrm>
            <a:off x="-942840" y="0"/>
            <a:ext cx="14077680" cy="6858000"/>
          </a:xfrm>
          <a:prstGeom prst="rect">
            <a:avLst/>
          </a:prstGeom>
        </p:spPr>
      </p:pic>
    </p:spTree>
    <p:extLst>
      <p:ext uri="{BB962C8B-B14F-4D97-AF65-F5344CB8AC3E}">
        <p14:creationId xmlns:p14="http://schemas.microsoft.com/office/powerpoint/2010/main" val="106878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4184-A74B-42BF-8D17-533AB891737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FDBBE52-DC3C-4786-8E38-1D916CADD063}"/>
              </a:ext>
            </a:extLst>
          </p:cNvPr>
          <p:cNvPicPr>
            <a:picLocks noChangeAspect="1"/>
          </p:cNvPicPr>
          <p:nvPr/>
        </p:nvPicPr>
        <p:blipFill rotWithShape="1">
          <a:blip r:embed="rId2"/>
          <a:srcRect l="2285" t="5039" r="1807" b="2907"/>
          <a:stretch/>
        </p:blipFill>
        <p:spPr>
          <a:xfrm>
            <a:off x="241738" y="725214"/>
            <a:ext cx="10794124" cy="4992414"/>
          </a:xfrm>
          <a:prstGeom prst="rect">
            <a:avLst/>
          </a:prstGeom>
        </p:spPr>
      </p:pic>
      <p:pic>
        <p:nvPicPr>
          <p:cNvPr id="5" name="Picture 4">
            <a:extLst>
              <a:ext uri="{FF2B5EF4-FFF2-40B4-BE49-F238E27FC236}">
                <a16:creationId xmlns:a16="http://schemas.microsoft.com/office/drawing/2014/main" id="{8E0AFC19-C7EA-4FFF-A1B4-3E258E431883}"/>
              </a:ext>
            </a:extLst>
          </p:cNvPr>
          <p:cNvPicPr>
            <a:picLocks noChangeAspect="1"/>
          </p:cNvPicPr>
          <p:nvPr/>
        </p:nvPicPr>
        <p:blipFill>
          <a:blip r:embed="rId3"/>
          <a:stretch>
            <a:fillRect/>
          </a:stretch>
        </p:blipFill>
        <p:spPr>
          <a:xfrm>
            <a:off x="8251955" y="1471343"/>
            <a:ext cx="3940045" cy="2372500"/>
          </a:xfrm>
          <a:prstGeom prst="rect">
            <a:avLst/>
          </a:prstGeom>
        </p:spPr>
      </p:pic>
      <p:cxnSp>
        <p:nvCxnSpPr>
          <p:cNvPr id="7" name="Straight Arrow Connector 6">
            <a:extLst>
              <a:ext uri="{FF2B5EF4-FFF2-40B4-BE49-F238E27FC236}">
                <a16:creationId xmlns:a16="http://schemas.microsoft.com/office/drawing/2014/main" id="{965B4811-31F2-448C-883E-B68F6884F69B}"/>
              </a:ext>
            </a:extLst>
          </p:cNvPr>
          <p:cNvCxnSpPr/>
          <p:nvPr/>
        </p:nvCxnSpPr>
        <p:spPr>
          <a:xfrm flipV="1">
            <a:off x="10047890" y="2953407"/>
            <a:ext cx="174087" cy="1566041"/>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2209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5B3A8069-BF3D-4201-8932-1E975FBEB9F1}"/>
              </a:ext>
            </a:extLst>
          </p:cNvPr>
          <p:cNvPicPr>
            <a:picLocks noRot="1" noChangeAspect="1"/>
          </p:cNvPicPr>
          <p:nvPr>
            <a:videoFile r:link="rId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9817100" y="1266"/>
            <a:ext cx="2374900" cy="6865622"/>
          </a:xfrm>
          <a:prstGeom prst="rect">
            <a:avLst/>
          </a:prstGeom>
        </p:spPr>
      </p:pic>
      <p:sp>
        <p:nvSpPr>
          <p:cNvPr id="3" name="TextBox 2">
            <a:extLst>
              <a:ext uri="{FF2B5EF4-FFF2-40B4-BE49-F238E27FC236}">
                <a16:creationId xmlns:a16="http://schemas.microsoft.com/office/drawing/2014/main" id="{032AB355-EBD6-4128-860F-77960E74EDDD}"/>
              </a:ext>
            </a:extLst>
          </p:cNvPr>
          <p:cNvSpPr txBox="1"/>
          <p:nvPr/>
        </p:nvSpPr>
        <p:spPr>
          <a:xfrm>
            <a:off x="0" y="6057781"/>
            <a:ext cx="8870731" cy="800219"/>
          </a:xfrm>
          <a:prstGeom prst="rect">
            <a:avLst/>
          </a:prstGeom>
          <a:no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Segoe UI Light" panose="020B0502040204020203" pitchFamily="34" charset="0"/>
                <a:cs typeface="Segoe UI Light" panose="020B0502040204020203" pitchFamily="34" charset="0"/>
              </a:rPr>
              <a:t>2001: A Space Odyssey (1968) - A Conversation with HAL!</a:t>
            </a:r>
          </a:p>
          <a:p>
            <a:pPr>
              <a:defRPr/>
            </a:pPr>
            <a:r>
              <a:rPr lang="en-US" dirty="0">
                <a:latin typeface="Segoe UI Light" panose="020B0502040204020203" pitchFamily="34" charset="0"/>
                <a:cs typeface="Segoe UI Light" panose="020B0502040204020203" pitchFamily="34" charset="0"/>
              </a:rPr>
              <a:t>https://www.youtube.com/watch?v=r13I-TuDcWI</a:t>
            </a:r>
          </a:p>
        </p:txBody>
      </p:sp>
    </p:spTree>
    <p:extLst>
      <p:ext uri="{BB962C8B-B14F-4D97-AF65-F5344CB8AC3E}">
        <p14:creationId xmlns:p14="http://schemas.microsoft.com/office/powerpoint/2010/main" val="313167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gear&#10;&#10;Description automatically generated">
            <a:extLst>
              <a:ext uri="{FF2B5EF4-FFF2-40B4-BE49-F238E27FC236}">
                <a16:creationId xmlns:a16="http://schemas.microsoft.com/office/drawing/2014/main" id="{96E5386B-FCCA-4436-9121-C34EC86006CA}"/>
              </a:ext>
            </a:extLst>
          </p:cNvPr>
          <p:cNvPicPr>
            <a:picLocks noChangeAspect="1"/>
          </p:cNvPicPr>
          <p:nvPr/>
        </p:nvPicPr>
        <p:blipFill rotWithShape="1">
          <a:blip r:embed="rId2">
            <a:extLst>
              <a:ext uri="{28A0092B-C50C-407E-A947-70E740481C1C}">
                <a14:useLocalDpi xmlns:a14="http://schemas.microsoft.com/office/drawing/2010/main" val="0"/>
              </a:ext>
            </a:extLst>
          </a:blip>
          <a:srcRect t="2494" r="34836" b="94"/>
          <a:stretch/>
        </p:blipFill>
        <p:spPr>
          <a:xfrm>
            <a:off x="3523487" y="-431017"/>
            <a:ext cx="8668513" cy="7289017"/>
          </a:xfrm>
          <a:prstGeom prst="rect">
            <a:avLst/>
          </a:prstGeom>
        </p:spPr>
      </p:pic>
      <p:sp>
        <p:nvSpPr>
          <p:cNvPr id="5" name="Rectangle 4">
            <a:extLst>
              <a:ext uri="{FF2B5EF4-FFF2-40B4-BE49-F238E27FC236}">
                <a16:creationId xmlns:a16="http://schemas.microsoft.com/office/drawing/2014/main" id="{2BFFA537-48A0-45DA-802C-C31755F14146}"/>
              </a:ext>
            </a:extLst>
          </p:cNvPr>
          <p:cNvSpPr/>
          <p:nvPr/>
        </p:nvSpPr>
        <p:spPr>
          <a:xfrm>
            <a:off x="0" y="-10"/>
            <a:ext cx="10566400" cy="6858000"/>
          </a:xfrm>
          <a:prstGeom prst="rect">
            <a:avLst/>
          </a:prstGeom>
          <a:gradFill flip="none" rotWithShape="1">
            <a:gsLst>
              <a:gs pos="1000">
                <a:schemeClr val="accent1">
                  <a:lumMod val="5000"/>
                  <a:lumOff val="95000"/>
                  <a:alpha val="23000"/>
                </a:schemeClr>
              </a:gs>
              <a:gs pos="61000">
                <a:srgbClr val="464648"/>
              </a:gs>
              <a:gs pos="75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016EA55-E4B4-4FD6-9654-C5298A467CB0}"/>
              </a:ext>
            </a:extLst>
          </p:cNvPr>
          <p:cNvSpPr txBox="1"/>
          <p:nvPr/>
        </p:nvSpPr>
        <p:spPr>
          <a:xfrm>
            <a:off x="0" y="3982735"/>
            <a:ext cx="8273143" cy="2536691"/>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N</a:t>
            </a:r>
            <a:r>
              <a:rPr lang="en-US" sz="4400" dirty="0">
                <a:solidFill>
                  <a:schemeClr val="bg1"/>
                </a:solidFill>
                <a:latin typeface="Segoe UI Light" panose="020B0502040204020203" pitchFamily="34" charset="0"/>
                <a:ea typeface="+mj-ea"/>
                <a:cs typeface="Segoe UI Light" panose="020B0502040204020203" pitchFamily="34" charset="0"/>
              </a:rPr>
              <a:t>atural </a:t>
            </a:r>
          </a:p>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L</a:t>
            </a:r>
            <a:r>
              <a:rPr lang="en-US" sz="4400" dirty="0">
                <a:solidFill>
                  <a:schemeClr val="bg1"/>
                </a:solidFill>
                <a:latin typeface="Segoe UI Light" panose="020B0502040204020203" pitchFamily="34" charset="0"/>
                <a:ea typeface="+mj-ea"/>
                <a:cs typeface="Segoe UI Light" panose="020B0502040204020203" pitchFamily="34" charset="0"/>
              </a:rPr>
              <a:t>anguage </a:t>
            </a:r>
          </a:p>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P</a:t>
            </a:r>
            <a:r>
              <a:rPr lang="en-US" sz="4400" dirty="0">
                <a:solidFill>
                  <a:schemeClr val="bg1"/>
                </a:solidFill>
                <a:latin typeface="Segoe UI Light" panose="020B0502040204020203" pitchFamily="34" charset="0"/>
                <a:ea typeface="+mj-ea"/>
                <a:cs typeface="Segoe UI Light" panose="020B0502040204020203" pitchFamily="34" charset="0"/>
              </a:rPr>
              <a:t>rocessing &amp; Understanding</a:t>
            </a:r>
          </a:p>
        </p:txBody>
      </p:sp>
      <p:sp>
        <p:nvSpPr>
          <p:cNvPr id="4" name="TextBox 3">
            <a:extLst>
              <a:ext uri="{FF2B5EF4-FFF2-40B4-BE49-F238E27FC236}">
                <a16:creationId xmlns:a16="http://schemas.microsoft.com/office/drawing/2014/main" id="{F3D299CB-8DB1-4B10-8478-1186652ACF8C}"/>
              </a:ext>
            </a:extLst>
          </p:cNvPr>
          <p:cNvSpPr txBox="1"/>
          <p:nvPr/>
        </p:nvSpPr>
        <p:spPr>
          <a:xfrm>
            <a:off x="3895345" y="5612345"/>
            <a:ext cx="2536517" cy="369332"/>
          </a:xfrm>
          <a:prstGeom prst="rect">
            <a:avLst/>
          </a:prstGeom>
          <a:noFill/>
        </p:spPr>
        <p:txBody>
          <a:bodyPr wrap="square">
            <a:spAutoFit/>
          </a:bodyPr>
          <a:lstStyle/>
          <a:p>
            <a:pPr marL="0" marR="0" lvl="0" indent="0" algn="r" defTabSz="914400" rtl="0" eaLnBrk="1" fontAlgn="auto" latinLnBrk="0" hangingPunct="1">
              <a:spcBef>
                <a:spcPts val="0"/>
              </a:spcBef>
              <a:spcAft>
                <a:spcPts val="600"/>
              </a:spcAft>
              <a:buClrTx/>
              <a:buSzTx/>
              <a:buFontTx/>
              <a:buNone/>
              <a:tabLst/>
              <a:defRPr/>
            </a:pPr>
            <a:r>
              <a:rPr lang="en-US" sz="1800" dirty="0">
                <a:solidFill>
                  <a:schemeClr val="bg1"/>
                </a:solidFill>
                <a:latin typeface="+mj-lt"/>
                <a:ea typeface="+mj-ea"/>
                <a:cs typeface="+mj-cs"/>
              </a:rPr>
              <a:t>COMP8730 </a:t>
            </a:r>
            <a:r>
              <a:rPr lang="en-US" dirty="0">
                <a:solidFill>
                  <a:schemeClr val="bg1"/>
                </a:solidFill>
                <a:latin typeface="Segoe UI Light" panose="020B0502040204020203" pitchFamily="34" charset="0"/>
                <a:cs typeface="Segoe UI Light" panose="020B0502040204020203" pitchFamily="34" charset="0"/>
              </a:rPr>
              <a:t>Winter 2021</a:t>
            </a:r>
          </a:p>
        </p:txBody>
      </p:sp>
      <p:sp>
        <p:nvSpPr>
          <p:cNvPr id="7" name="TextBox 6">
            <a:extLst>
              <a:ext uri="{FF2B5EF4-FFF2-40B4-BE49-F238E27FC236}">
                <a16:creationId xmlns:a16="http://schemas.microsoft.com/office/drawing/2014/main" id="{FEF9332A-7667-45D1-9949-E9161360F48B}"/>
              </a:ext>
            </a:extLst>
          </p:cNvPr>
          <p:cNvSpPr txBox="1"/>
          <p:nvPr/>
        </p:nvSpPr>
        <p:spPr>
          <a:xfrm>
            <a:off x="1625600" y="6519436"/>
            <a:ext cx="10566400" cy="338554"/>
          </a:xfrm>
          <a:prstGeom prst="rect">
            <a:avLst/>
          </a:prstGeom>
          <a:noFill/>
        </p:spPr>
        <p:txBody>
          <a:bodyPr wrap="square">
            <a:spAutoFit/>
          </a:bodyPr>
          <a:lstStyle/>
          <a:p>
            <a:pPr algn="r"/>
            <a:r>
              <a:rPr lang="fr-FR" sz="1600" b="0" i="1" dirty="0">
                <a:effectLst/>
                <a:latin typeface="Segoe UI Light" panose="020B0502040204020203" pitchFamily="34" charset="0"/>
                <a:cs typeface="Segoe UI Light" panose="020B0502040204020203" pitchFamily="34" charset="0"/>
              </a:rPr>
              <a:t>Image Source: https://unanimous.ai/chat-with-a-different-kind-of-artificial-intelligence/</a:t>
            </a:r>
            <a:endParaRPr lang="en-US" sz="1600"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C60BE54D-A487-4ADF-9C1B-AD7E6F89C24C}"/>
              </a:ext>
            </a:extLst>
          </p:cNvPr>
          <p:cNvPicPr>
            <a:picLocks noChangeAspect="1"/>
          </p:cNvPicPr>
          <p:nvPr/>
        </p:nvPicPr>
        <p:blipFill>
          <a:blip r:embed="rId3"/>
          <a:stretch>
            <a:fillRect/>
          </a:stretch>
        </p:blipFill>
        <p:spPr>
          <a:xfrm>
            <a:off x="0" y="-307"/>
            <a:ext cx="12192000" cy="6858000"/>
          </a:xfrm>
          <a:prstGeom prst="rect">
            <a:avLst/>
          </a:prstGeom>
        </p:spPr>
      </p:pic>
    </p:spTree>
    <p:extLst>
      <p:ext uri="{BB962C8B-B14F-4D97-AF65-F5344CB8AC3E}">
        <p14:creationId xmlns:p14="http://schemas.microsoft.com/office/powerpoint/2010/main" val="2053931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background</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8897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09777F7-FAB0-435E-8C64-1B26FB40FAD9}"/>
              </a:ext>
            </a:extLst>
          </p:cNvPr>
          <p:cNvSpPr>
            <a:spLocks noChangeAspect="1"/>
          </p:cNvSpPr>
          <p:nvPr/>
        </p:nvSpPr>
        <p:spPr>
          <a:xfrm>
            <a:off x="4115566" y="1839715"/>
            <a:ext cx="2855518" cy="2855518"/>
          </a:xfrm>
          <a:prstGeom prst="ellipse">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Light" panose="020B0502040204020203" pitchFamily="34" charset="0"/>
                <a:cs typeface="Segoe UI Light" panose="020B0502040204020203" pitchFamily="34" charset="0"/>
              </a:rPr>
              <a:t>Computer Science</a:t>
            </a:r>
          </a:p>
        </p:txBody>
      </p:sp>
      <p:sp>
        <p:nvSpPr>
          <p:cNvPr id="4" name="Oval 3">
            <a:extLst>
              <a:ext uri="{FF2B5EF4-FFF2-40B4-BE49-F238E27FC236}">
                <a16:creationId xmlns:a16="http://schemas.microsoft.com/office/drawing/2014/main" id="{5B7F2905-8AB1-4DA9-BF46-486C5586E9E5}"/>
              </a:ext>
            </a:extLst>
          </p:cNvPr>
          <p:cNvSpPr>
            <a:spLocks noChangeAspect="1"/>
          </p:cNvSpPr>
          <p:nvPr/>
        </p:nvSpPr>
        <p:spPr>
          <a:xfrm>
            <a:off x="6632052" y="4368800"/>
            <a:ext cx="813669" cy="813669"/>
          </a:xfrm>
          <a:prstGeom prst="ellipse">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latin typeface="Segoe UI Light" panose="020B0502040204020203" pitchFamily="34" charset="0"/>
                <a:cs typeface="Segoe UI Light" panose="020B0502040204020203" pitchFamily="34" charset="0"/>
              </a:rPr>
              <a:t>Linguistics</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3722255"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Background</a:t>
            </a:r>
          </a:p>
        </p:txBody>
      </p:sp>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6457502" y="2279255"/>
            <a:ext cx="1976437" cy="1976437"/>
          </a:xfrm>
          <a:prstGeom prst="ellipse">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Segoe UI Light" panose="020B0502040204020203" pitchFamily="34" charset="0"/>
                <a:cs typeface="Segoe UI Light" panose="020B0502040204020203" pitchFamily="34" charset="0"/>
              </a:rPr>
              <a:t>Mathematic</a:t>
            </a:r>
          </a:p>
        </p:txBody>
      </p:sp>
    </p:spTree>
    <p:extLst>
      <p:ext uri="{BB962C8B-B14F-4D97-AF65-F5344CB8AC3E}">
        <p14:creationId xmlns:p14="http://schemas.microsoft.com/office/powerpoint/2010/main" val="22327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209938" y="2530593"/>
            <a:ext cx="1976437" cy="1976437"/>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1">
                    <a:lumMod val="60000"/>
                    <a:lumOff val="40000"/>
                  </a:schemeClr>
                </a:solidFill>
                <a:latin typeface="Segoe UI Light" panose="020B0502040204020203" pitchFamily="34" charset="0"/>
                <a:cs typeface="Segoe UI Light" panose="020B0502040204020203" pitchFamily="34" charset="0"/>
              </a:rPr>
              <a:t>Mathematic</a:t>
            </a:r>
          </a:p>
        </p:txBody>
      </p:sp>
      <p:sp>
        <p:nvSpPr>
          <p:cNvPr id="3" name="Oval 2">
            <a:extLst>
              <a:ext uri="{FF2B5EF4-FFF2-40B4-BE49-F238E27FC236}">
                <a16:creationId xmlns:a16="http://schemas.microsoft.com/office/drawing/2014/main" id="{409777F7-FAB0-435E-8C64-1B26FB40FAD9}"/>
              </a:ext>
            </a:extLst>
          </p:cNvPr>
          <p:cNvSpPr>
            <a:spLocks noChangeAspect="1"/>
          </p:cNvSpPr>
          <p:nvPr/>
        </p:nvSpPr>
        <p:spPr>
          <a:xfrm>
            <a:off x="6868002" y="2091053"/>
            <a:ext cx="2855518" cy="285551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Light" panose="020B0502040204020203" pitchFamily="34" charset="0"/>
                <a:cs typeface="Segoe UI Light" panose="020B0502040204020203" pitchFamily="34" charset="0"/>
              </a:rPr>
              <a:t>Computer Science</a:t>
            </a:r>
          </a:p>
        </p:txBody>
      </p:sp>
      <p:sp>
        <p:nvSpPr>
          <p:cNvPr id="4" name="Oval 3">
            <a:extLst>
              <a:ext uri="{FF2B5EF4-FFF2-40B4-BE49-F238E27FC236}">
                <a16:creationId xmlns:a16="http://schemas.microsoft.com/office/drawing/2014/main" id="{5B7F2905-8AB1-4DA9-BF46-486C5586E9E5}"/>
              </a:ext>
            </a:extLst>
          </p:cNvPr>
          <p:cNvSpPr>
            <a:spLocks noChangeAspect="1"/>
          </p:cNvSpPr>
          <p:nvPr/>
        </p:nvSpPr>
        <p:spPr>
          <a:xfrm>
            <a:off x="9384488" y="4620138"/>
            <a:ext cx="813669" cy="813669"/>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accent1">
                    <a:lumMod val="60000"/>
                    <a:lumOff val="40000"/>
                  </a:schemeClr>
                </a:solidFill>
                <a:latin typeface="Segoe UI Light" panose="020B0502040204020203" pitchFamily="34" charset="0"/>
                <a:cs typeface="Segoe UI Light" panose="020B0502040204020203" pitchFamily="34" charset="0"/>
              </a:rPr>
              <a:t>Linguistics</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Background: </a:t>
            </a:r>
            <a:r>
              <a:rPr lang="en-US" sz="3600" i="1" dirty="0">
                <a:solidFill>
                  <a:srgbClr val="0000FF"/>
                </a:solidFill>
                <a:latin typeface="Segoe UI Light" panose="020B0502040204020203" pitchFamily="34" charset="0"/>
                <a:cs typeface="Segoe UI Light" panose="020B0502040204020203" pitchFamily="34" charset="0"/>
              </a:rPr>
              <a:t>the course is targeted at computer scientists!</a:t>
            </a:r>
          </a:p>
        </p:txBody>
      </p:sp>
      <p:sp>
        <p:nvSpPr>
          <p:cNvPr id="8" name="TextBox 7">
            <a:extLst>
              <a:ext uri="{FF2B5EF4-FFF2-40B4-BE49-F238E27FC236}">
                <a16:creationId xmlns:a16="http://schemas.microsoft.com/office/drawing/2014/main" id="{9F179A47-D8D1-4FCD-A7BA-E09C1D6D026E}"/>
              </a:ext>
            </a:extLst>
          </p:cNvPr>
          <p:cNvSpPr txBox="1"/>
          <p:nvPr/>
        </p:nvSpPr>
        <p:spPr>
          <a:xfrm>
            <a:off x="777719" y="1352884"/>
            <a:ext cx="8727276" cy="4708981"/>
          </a:xfrm>
          <a:prstGeom prst="rect">
            <a:avLst/>
          </a:prstGeom>
          <a:noFill/>
        </p:spPr>
        <p:txBody>
          <a:bodyPr wrap="square">
            <a:spAutoFit/>
          </a:bodyPr>
          <a:lstStyle/>
          <a:p>
            <a:pPr algn="l"/>
            <a:r>
              <a:rPr lang="en-US" dirty="0">
                <a:solidFill>
                  <a:srgbClr val="0000FF"/>
                </a:solidFill>
                <a:latin typeface="Segoe UI Light" panose="020B0502040204020203" pitchFamily="34" charset="0"/>
                <a:cs typeface="Segoe UI Light" panose="020B0502040204020203" pitchFamily="34" charset="0"/>
              </a:rPr>
              <a:t>Assumed to know</a:t>
            </a:r>
          </a:p>
          <a:p>
            <a:pPr marL="457200" indent="-457200">
              <a:buFontTx/>
              <a:buChar char="-"/>
            </a:pPr>
            <a:r>
              <a:rPr lang="en-US" sz="3200" dirty="0">
                <a:latin typeface="Segoe UI Light" panose="020B0502040204020203" pitchFamily="34" charset="0"/>
                <a:cs typeface="Segoe UI Light" panose="020B0502040204020203" pitchFamily="34" charset="0"/>
              </a:rPr>
              <a:t>Design of Algorithms</a:t>
            </a:r>
          </a:p>
          <a:p>
            <a:pPr marL="914400" lvl="1" indent="-457200">
              <a:buFontTx/>
              <a:buChar char="-"/>
            </a:pPr>
            <a:r>
              <a:rPr lang="en-US" dirty="0">
                <a:latin typeface="Segoe UI Light" panose="020B0502040204020203" pitchFamily="34" charset="0"/>
                <a:cs typeface="Segoe UI Light" panose="020B0502040204020203" pitchFamily="34" charset="0"/>
              </a:rPr>
              <a:t>Greedy </a:t>
            </a:r>
          </a:p>
          <a:p>
            <a:pPr marL="914400" lvl="1" indent="-457200">
              <a:buFontTx/>
              <a:buChar char="-"/>
            </a:pPr>
            <a:r>
              <a:rPr lang="en-US" dirty="0">
                <a:latin typeface="Segoe UI Light" panose="020B0502040204020203" pitchFamily="34" charset="0"/>
                <a:cs typeface="Segoe UI Light" panose="020B0502040204020203" pitchFamily="34" charset="0"/>
              </a:rPr>
              <a:t>Dynamic Programming</a:t>
            </a:r>
          </a:p>
          <a:p>
            <a:pPr marL="914400" lvl="1" indent="-457200">
              <a:buFontTx/>
              <a:buChar char="-"/>
            </a:pPr>
            <a:r>
              <a:rPr lang="en-US" dirty="0">
                <a:latin typeface="Segoe UI Light" panose="020B0502040204020203" pitchFamily="34" charset="0"/>
                <a:cs typeface="Segoe UI Light" panose="020B0502040204020203" pitchFamily="34" charset="0"/>
              </a:rPr>
              <a:t>Divide-Conquer</a:t>
            </a:r>
          </a:p>
          <a:p>
            <a:pPr marL="914400" lvl="1" indent="-457200">
              <a:buFontTx/>
              <a:buChar char="-"/>
            </a:pPr>
            <a:r>
              <a:rPr lang="en-US" dirty="0">
                <a:latin typeface="Segoe UI Light" panose="020B0502040204020203" pitchFamily="34" charset="0"/>
                <a:cs typeface="Segoe UI Light" panose="020B0502040204020203" pitchFamily="34" charset="0"/>
              </a:rPr>
              <a:t>Recursion</a:t>
            </a:r>
          </a:p>
          <a:p>
            <a:pPr marL="914400" lvl="1" indent="-457200">
              <a:buFontTx/>
              <a:buChar char="-"/>
            </a:pPr>
            <a:r>
              <a:rPr lang="en-US" dirty="0">
                <a:latin typeface="Segoe UI Light" panose="020B0502040204020203" pitchFamily="34" charset="0"/>
                <a:cs typeface="Segoe UI Light" panose="020B0502040204020203" pitchFamily="34" charset="0"/>
              </a:rPr>
              <a:t>Backtracking </a:t>
            </a:r>
          </a:p>
          <a:p>
            <a:pPr marL="457200" indent="-457200">
              <a:buFontTx/>
              <a:buChar char="-"/>
            </a:pPr>
            <a:r>
              <a:rPr lang="en-US" sz="3200" dirty="0">
                <a:latin typeface="Segoe UI Light" panose="020B0502040204020203" pitchFamily="34" charset="0"/>
                <a:cs typeface="Segoe UI Light" panose="020B0502040204020203" pitchFamily="34" charset="0"/>
              </a:rPr>
              <a:t>Analysis of Algorithms </a:t>
            </a:r>
          </a:p>
          <a:p>
            <a:pPr marL="914400" lvl="1" indent="-457200">
              <a:buFontTx/>
              <a:buChar char="-"/>
            </a:pPr>
            <a:r>
              <a:rPr lang="en-US" sz="2400" dirty="0">
                <a:latin typeface="Segoe UI Light" panose="020B0502040204020203" pitchFamily="34" charset="0"/>
                <a:cs typeface="Segoe UI Light" panose="020B0502040204020203" pitchFamily="34" charset="0"/>
              </a:rPr>
              <a:t>Time &amp; Space (memory)</a:t>
            </a:r>
          </a:p>
          <a:p>
            <a:pPr marL="914400" lvl="1" indent="-457200">
              <a:buFontTx/>
              <a:buChar char="-"/>
            </a:pPr>
            <a:r>
              <a:rPr lang="en-US" sz="2400" dirty="0">
                <a:latin typeface="Segoe UI Light" panose="020B0502040204020203" pitchFamily="34" charset="0"/>
                <a:cs typeface="Segoe UI Light" panose="020B0502040204020203" pitchFamily="34" charset="0"/>
              </a:rPr>
              <a:t>Big O</a:t>
            </a:r>
          </a:p>
          <a:p>
            <a:pPr marL="914400" lvl="1" indent="-457200">
              <a:buFontTx/>
              <a:buChar char="-"/>
            </a:pPr>
            <a:r>
              <a:rPr lang="en-US" sz="2400" dirty="0">
                <a:latin typeface="Segoe UI Light" panose="020B0502040204020203" pitchFamily="34" charset="0"/>
                <a:cs typeface="Segoe UI Light" panose="020B0502040204020203" pitchFamily="34" charset="0"/>
              </a:rPr>
              <a:t>Complexity Theory </a:t>
            </a:r>
          </a:p>
          <a:p>
            <a:pPr marL="457200" indent="-457200">
              <a:buFontTx/>
              <a:buChar char="-"/>
            </a:pPr>
            <a:r>
              <a:rPr lang="en-US" sz="3200" dirty="0">
                <a:latin typeface="Segoe UI Light" panose="020B0502040204020203" pitchFamily="34" charset="0"/>
                <a:cs typeface="Segoe UI Light" panose="020B0502040204020203" pitchFamily="34" charset="0"/>
              </a:rPr>
              <a:t>Data Modeling</a:t>
            </a:r>
          </a:p>
          <a:p>
            <a:pPr marL="914400" lvl="1" indent="-457200">
              <a:buFontTx/>
              <a:buChar char="-"/>
            </a:pPr>
            <a:r>
              <a:rPr lang="en-US" sz="2400" dirty="0">
                <a:latin typeface="Segoe UI Light" panose="020B0502040204020203" pitchFamily="34" charset="0"/>
                <a:cs typeface="Segoe UI Light" panose="020B0502040204020203" pitchFamily="34" charset="0"/>
              </a:rPr>
              <a:t>Data Structure</a:t>
            </a:r>
          </a:p>
        </p:txBody>
      </p:sp>
    </p:spTree>
    <p:extLst>
      <p:ext uri="{BB962C8B-B14F-4D97-AF65-F5344CB8AC3E}">
        <p14:creationId xmlns:p14="http://schemas.microsoft.com/office/powerpoint/2010/main" val="83466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209938" y="2530593"/>
            <a:ext cx="1976437" cy="1976437"/>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1">
                    <a:lumMod val="60000"/>
                    <a:lumOff val="40000"/>
                  </a:schemeClr>
                </a:solidFill>
                <a:latin typeface="Segoe UI Light" panose="020B0502040204020203" pitchFamily="34" charset="0"/>
                <a:cs typeface="Segoe UI Light" panose="020B0502040204020203" pitchFamily="34" charset="0"/>
              </a:rPr>
              <a:t>Mathematic</a:t>
            </a:r>
          </a:p>
        </p:txBody>
      </p:sp>
      <p:sp>
        <p:nvSpPr>
          <p:cNvPr id="3" name="Oval 2">
            <a:extLst>
              <a:ext uri="{FF2B5EF4-FFF2-40B4-BE49-F238E27FC236}">
                <a16:creationId xmlns:a16="http://schemas.microsoft.com/office/drawing/2014/main" id="{409777F7-FAB0-435E-8C64-1B26FB40FAD9}"/>
              </a:ext>
            </a:extLst>
          </p:cNvPr>
          <p:cNvSpPr>
            <a:spLocks noChangeAspect="1"/>
          </p:cNvSpPr>
          <p:nvPr/>
        </p:nvSpPr>
        <p:spPr>
          <a:xfrm>
            <a:off x="6868002" y="2091053"/>
            <a:ext cx="2855518" cy="285551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Light" panose="020B0502040204020203" pitchFamily="34" charset="0"/>
                <a:cs typeface="Segoe UI Light" panose="020B0502040204020203" pitchFamily="34" charset="0"/>
              </a:rPr>
              <a:t>Computer Science</a:t>
            </a:r>
          </a:p>
        </p:txBody>
      </p:sp>
      <p:sp>
        <p:nvSpPr>
          <p:cNvPr id="4" name="Oval 3">
            <a:extLst>
              <a:ext uri="{FF2B5EF4-FFF2-40B4-BE49-F238E27FC236}">
                <a16:creationId xmlns:a16="http://schemas.microsoft.com/office/drawing/2014/main" id="{5B7F2905-8AB1-4DA9-BF46-486C5586E9E5}"/>
              </a:ext>
            </a:extLst>
          </p:cNvPr>
          <p:cNvSpPr>
            <a:spLocks noChangeAspect="1"/>
          </p:cNvSpPr>
          <p:nvPr/>
        </p:nvSpPr>
        <p:spPr>
          <a:xfrm>
            <a:off x="9384488" y="4620138"/>
            <a:ext cx="813669" cy="813669"/>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accent1">
                    <a:lumMod val="60000"/>
                    <a:lumOff val="40000"/>
                  </a:schemeClr>
                </a:solidFill>
                <a:latin typeface="Segoe UI Light" panose="020B0502040204020203" pitchFamily="34" charset="0"/>
                <a:cs typeface="Segoe UI Light" panose="020B0502040204020203" pitchFamily="34" charset="0"/>
              </a:rPr>
              <a:t>Linguistics</a:t>
            </a:r>
          </a:p>
        </p:txBody>
      </p:sp>
      <p:sp>
        <p:nvSpPr>
          <p:cNvPr id="8" name="TextBox 7">
            <a:extLst>
              <a:ext uri="{FF2B5EF4-FFF2-40B4-BE49-F238E27FC236}">
                <a16:creationId xmlns:a16="http://schemas.microsoft.com/office/drawing/2014/main" id="{9F179A47-D8D1-4FCD-A7BA-E09C1D6D026E}"/>
              </a:ext>
            </a:extLst>
          </p:cNvPr>
          <p:cNvSpPr txBox="1"/>
          <p:nvPr/>
        </p:nvSpPr>
        <p:spPr>
          <a:xfrm>
            <a:off x="314036" y="2782669"/>
            <a:ext cx="12192000" cy="1231106"/>
          </a:xfrm>
          <a:prstGeom prst="rect">
            <a:avLst/>
          </a:prstGeom>
          <a:noFill/>
        </p:spPr>
        <p:txBody>
          <a:bodyPr wrap="square">
            <a:spAutoFit/>
          </a:bodyPr>
          <a:lstStyle/>
          <a:p>
            <a:pPr algn="l"/>
            <a:r>
              <a:rPr lang="en-US" sz="2000" dirty="0">
                <a:solidFill>
                  <a:srgbClr val="0000FF"/>
                </a:solidFill>
                <a:latin typeface="Segoe UI Light" panose="020B0502040204020203" pitchFamily="34" charset="0"/>
                <a:cs typeface="Segoe UI Light" panose="020B0502040204020203" pitchFamily="34" charset="0"/>
              </a:rPr>
              <a:t>Courses</a:t>
            </a:r>
            <a:endParaRPr lang="en-US" sz="2400" dirty="0">
              <a:solidFill>
                <a:srgbClr val="0000FF"/>
              </a:solidFill>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 COMP</a:t>
            </a:r>
            <a:r>
              <a:rPr lang="en-US" b="1" dirty="0">
                <a:latin typeface="Segoe UI Light" panose="020B0502040204020203" pitchFamily="34" charset="0"/>
                <a:cs typeface="Segoe UI Light" panose="020B0502040204020203" pitchFamily="34" charset="0"/>
              </a:rPr>
              <a:t>2</a:t>
            </a:r>
            <a:r>
              <a:rPr lang="en-US" dirty="0">
                <a:latin typeface="Segoe UI Light" panose="020B0502040204020203" pitchFamily="34" charset="0"/>
                <a:cs typeface="Segoe UI Light" panose="020B0502040204020203" pitchFamily="34" charset="0"/>
              </a:rPr>
              <a:t>540: Data Structures and Algorithms</a:t>
            </a:r>
          </a:p>
          <a:p>
            <a:r>
              <a:rPr lang="en-US" dirty="0">
                <a:latin typeface="Segoe UI Light" panose="020B0502040204020203" pitchFamily="34" charset="0"/>
                <a:cs typeface="Segoe UI Light" panose="020B0502040204020203" pitchFamily="34" charset="0"/>
              </a:rPr>
              <a:t>- COMP</a:t>
            </a:r>
            <a:r>
              <a:rPr lang="en-US" b="1" dirty="0">
                <a:latin typeface="Segoe UI Light" panose="020B0502040204020203" pitchFamily="34" charset="0"/>
                <a:cs typeface="Segoe UI Light" panose="020B0502040204020203" pitchFamily="34" charset="0"/>
              </a:rPr>
              <a:t>3</a:t>
            </a:r>
            <a:r>
              <a:rPr lang="en-US" dirty="0">
                <a:latin typeface="Segoe UI Light" panose="020B0502040204020203" pitchFamily="34" charset="0"/>
                <a:cs typeface="Segoe UI Light" panose="020B0502040204020203" pitchFamily="34" charset="0"/>
              </a:rPr>
              <a:t>540: Theory of Computation</a:t>
            </a:r>
          </a:p>
          <a:p>
            <a:r>
              <a:rPr lang="en-US" dirty="0">
                <a:latin typeface="Segoe UI Light" panose="020B0502040204020203" pitchFamily="34" charset="0"/>
                <a:cs typeface="Segoe UI Light" panose="020B0502040204020203" pitchFamily="34" charset="0"/>
              </a:rPr>
              <a:t>- COMP</a:t>
            </a:r>
            <a:r>
              <a:rPr lang="en-US" b="1" dirty="0">
                <a:latin typeface="Segoe UI Light" panose="020B0502040204020203" pitchFamily="34" charset="0"/>
                <a:cs typeface="Segoe UI Light" panose="020B0502040204020203" pitchFamily="34" charset="0"/>
              </a:rPr>
              <a:t>4</a:t>
            </a:r>
            <a:r>
              <a:rPr lang="en-US" dirty="0">
                <a:latin typeface="Segoe UI Light" panose="020B0502040204020203" pitchFamily="34" charset="0"/>
                <a:cs typeface="Segoe UI Light" panose="020B0502040204020203" pitchFamily="34" charset="0"/>
              </a:rPr>
              <a:t>540: Design and Analysis of Computer Algorithms</a:t>
            </a:r>
            <a:endParaRPr lang="en-US" sz="2000" dirty="0">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F0F008F9-5846-4D1A-A8A3-CA120DFBC066}"/>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Background: </a:t>
            </a:r>
            <a:r>
              <a:rPr lang="en-US" sz="3600" i="1" dirty="0">
                <a:solidFill>
                  <a:srgbClr val="0000FF"/>
                </a:solidFill>
                <a:latin typeface="Segoe UI Light" panose="020B0502040204020203" pitchFamily="34" charset="0"/>
                <a:cs typeface="Segoe UI Light" panose="020B0502040204020203" pitchFamily="34" charset="0"/>
              </a:rPr>
              <a:t>the course is targeted at computer scientists!</a:t>
            </a:r>
          </a:p>
        </p:txBody>
      </p:sp>
    </p:spTree>
    <p:extLst>
      <p:ext uri="{BB962C8B-B14F-4D97-AF65-F5344CB8AC3E}">
        <p14:creationId xmlns:p14="http://schemas.microsoft.com/office/powerpoint/2010/main" val="3228657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209938" y="2530593"/>
            <a:ext cx="1976437" cy="1976437"/>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1">
                    <a:lumMod val="60000"/>
                    <a:lumOff val="40000"/>
                  </a:schemeClr>
                </a:solidFill>
                <a:latin typeface="Segoe UI Light" panose="020B0502040204020203" pitchFamily="34" charset="0"/>
                <a:cs typeface="Segoe UI Light" panose="020B0502040204020203" pitchFamily="34" charset="0"/>
              </a:rPr>
              <a:t>Mathematic</a:t>
            </a:r>
          </a:p>
        </p:txBody>
      </p:sp>
      <p:sp>
        <p:nvSpPr>
          <p:cNvPr id="3" name="Oval 2">
            <a:extLst>
              <a:ext uri="{FF2B5EF4-FFF2-40B4-BE49-F238E27FC236}">
                <a16:creationId xmlns:a16="http://schemas.microsoft.com/office/drawing/2014/main" id="{409777F7-FAB0-435E-8C64-1B26FB40FAD9}"/>
              </a:ext>
            </a:extLst>
          </p:cNvPr>
          <p:cNvSpPr>
            <a:spLocks noChangeAspect="1"/>
          </p:cNvSpPr>
          <p:nvPr/>
        </p:nvSpPr>
        <p:spPr>
          <a:xfrm>
            <a:off x="6868002" y="2091053"/>
            <a:ext cx="2855518" cy="285551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Light" panose="020B0502040204020203" pitchFamily="34" charset="0"/>
                <a:cs typeface="Segoe UI Light" panose="020B0502040204020203" pitchFamily="34" charset="0"/>
              </a:rPr>
              <a:t>Computer Science</a:t>
            </a:r>
          </a:p>
        </p:txBody>
      </p:sp>
      <p:sp>
        <p:nvSpPr>
          <p:cNvPr id="4" name="Oval 3">
            <a:extLst>
              <a:ext uri="{FF2B5EF4-FFF2-40B4-BE49-F238E27FC236}">
                <a16:creationId xmlns:a16="http://schemas.microsoft.com/office/drawing/2014/main" id="{5B7F2905-8AB1-4DA9-BF46-486C5586E9E5}"/>
              </a:ext>
            </a:extLst>
          </p:cNvPr>
          <p:cNvSpPr>
            <a:spLocks noChangeAspect="1"/>
          </p:cNvSpPr>
          <p:nvPr/>
        </p:nvSpPr>
        <p:spPr>
          <a:xfrm>
            <a:off x="9384488" y="4620138"/>
            <a:ext cx="813669" cy="813669"/>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accent1">
                    <a:lumMod val="60000"/>
                    <a:lumOff val="40000"/>
                  </a:schemeClr>
                </a:solidFill>
                <a:latin typeface="Segoe UI Light" panose="020B0502040204020203" pitchFamily="34" charset="0"/>
                <a:cs typeface="Segoe UI Light" panose="020B0502040204020203" pitchFamily="34" charset="0"/>
              </a:rPr>
              <a:t>Linguistics</a:t>
            </a:r>
          </a:p>
        </p:txBody>
      </p:sp>
      <p:sp>
        <p:nvSpPr>
          <p:cNvPr id="8" name="TextBox 7">
            <a:extLst>
              <a:ext uri="{FF2B5EF4-FFF2-40B4-BE49-F238E27FC236}">
                <a16:creationId xmlns:a16="http://schemas.microsoft.com/office/drawing/2014/main" id="{9F179A47-D8D1-4FCD-A7BA-E09C1D6D026E}"/>
              </a:ext>
            </a:extLst>
          </p:cNvPr>
          <p:cNvSpPr txBox="1"/>
          <p:nvPr/>
        </p:nvSpPr>
        <p:spPr>
          <a:xfrm>
            <a:off x="230908" y="2921168"/>
            <a:ext cx="12192000" cy="1015663"/>
          </a:xfrm>
          <a:prstGeom prst="rect">
            <a:avLst/>
          </a:prstGeom>
          <a:noFill/>
        </p:spPr>
        <p:txBody>
          <a:bodyPr wrap="square">
            <a:spAutoFit/>
          </a:bodyPr>
          <a:lstStyle/>
          <a:p>
            <a:pPr algn="l"/>
            <a:r>
              <a:rPr lang="en-US" sz="2400" dirty="0">
                <a:solidFill>
                  <a:srgbClr val="0000FF"/>
                </a:solidFill>
                <a:latin typeface="Segoe UI Light" panose="020B0502040204020203" pitchFamily="34" charset="0"/>
                <a:cs typeface="Segoe UI Light" panose="020B0502040204020203" pitchFamily="34" charset="0"/>
              </a:rPr>
              <a:t>References</a:t>
            </a:r>
          </a:p>
          <a:p>
            <a:r>
              <a:rPr lang="en-US" dirty="0">
                <a:latin typeface="Segoe UI Light" panose="020B0502040204020203" pitchFamily="34" charset="0"/>
                <a:cs typeface="Segoe UI Light" panose="020B0502040204020203" pitchFamily="34" charset="0"/>
              </a:rPr>
              <a:t>- Introduction to algorithms (3</a:t>
            </a:r>
            <a:r>
              <a:rPr lang="en-US" baseline="30000" dirty="0">
                <a:latin typeface="Segoe UI Light" panose="020B0502040204020203" pitchFamily="34" charset="0"/>
                <a:cs typeface="Segoe UI Light" panose="020B0502040204020203" pitchFamily="34" charset="0"/>
              </a:rPr>
              <a:t>rd</a:t>
            </a:r>
            <a:r>
              <a:rPr lang="en-US" dirty="0">
                <a:latin typeface="Segoe UI Light" panose="020B0502040204020203" pitchFamily="34" charset="0"/>
                <a:cs typeface="Segoe UI Light" panose="020B0502040204020203" pitchFamily="34" charset="0"/>
              </a:rPr>
              <a:t> ed.), </a:t>
            </a:r>
            <a:r>
              <a:rPr lang="en-US" dirty="0" err="1">
                <a:latin typeface="Segoe UI Light" panose="020B0502040204020203" pitchFamily="34" charset="0"/>
                <a:cs typeface="Segoe UI Light" panose="020B0502040204020203" pitchFamily="34" charset="0"/>
              </a:rPr>
              <a:t>Cormen</a:t>
            </a:r>
            <a:r>
              <a:rPr lang="en-US" dirty="0">
                <a:latin typeface="Segoe UI Light" panose="020B0502040204020203" pitchFamily="34" charset="0"/>
                <a:cs typeface="Segoe UI Light" panose="020B0502040204020203" pitchFamily="34" charset="0"/>
              </a:rPr>
              <a:t>, et al. (2009).</a:t>
            </a:r>
          </a:p>
          <a:p>
            <a:r>
              <a:rPr lang="en-US" dirty="0">
                <a:latin typeface="Segoe UI Light" panose="020B0502040204020203" pitchFamily="34" charset="0"/>
                <a:cs typeface="Segoe UI Light" panose="020B0502040204020203" pitchFamily="34" charset="0"/>
              </a:rPr>
              <a:t>- Introduction to the Theory of Computation. </a:t>
            </a:r>
            <a:r>
              <a:rPr lang="en-US" dirty="0" err="1">
                <a:latin typeface="Segoe UI Light" panose="020B0502040204020203" pitchFamily="34" charset="0"/>
                <a:cs typeface="Segoe UI Light" panose="020B0502040204020203" pitchFamily="34" charset="0"/>
              </a:rPr>
              <a:t>Sipser</a:t>
            </a:r>
            <a:r>
              <a:rPr lang="en-US" dirty="0">
                <a:latin typeface="Segoe UI Light" panose="020B0502040204020203" pitchFamily="34" charset="0"/>
                <a:cs typeface="Segoe UI Light" panose="020B0502040204020203" pitchFamily="34" charset="0"/>
              </a:rPr>
              <a:t>, M. (2012). </a:t>
            </a:r>
          </a:p>
        </p:txBody>
      </p:sp>
      <p:sp>
        <p:nvSpPr>
          <p:cNvPr id="10" name="TextBox 9">
            <a:extLst>
              <a:ext uri="{FF2B5EF4-FFF2-40B4-BE49-F238E27FC236}">
                <a16:creationId xmlns:a16="http://schemas.microsoft.com/office/drawing/2014/main" id="{9AF5A5DA-50DE-4F19-B941-B9813B7412C3}"/>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Background: </a:t>
            </a:r>
            <a:r>
              <a:rPr lang="en-US" sz="3600" i="1" dirty="0">
                <a:solidFill>
                  <a:srgbClr val="0000FF"/>
                </a:solidFill>
                <a:latin typeface="Segoe UI Light" panose="020B0502040204020203" pitchFamily="34" charset="0"/>
                <a:cs typeface="Segoe UI Light" panose="020B0502040204020203" pitchFamily="34" charset="0"/>
              </a:rPr>
              <a:t>the course is targeted at computer scientists!</a:t>
            </a:r>
          </a:p>
        </p:txBody>
      </p:sp>
    </p:spTree>
    <p:extLst>
      <p:ext uri="{BB962C8B-B14F-4D97-AF65-F5344CB8AC3E}">
        <p14:creationId xmlns:p14="http://schemas.microsoft.com/office/powerpoint/2010/main" val="3027462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09777F7-FAB0-435E-8C64-1B26FB40FAD9}"/>
              </a:ext>
            </a:extLst>
          </p:cNvPr>
          <p:cNvSpPr>
            <a:spLocks noChangeAspect="1"/>
          </p:cNvSpPr>
          <p:nvPr/>
        </p:nvSpPr>
        <p:spPr>
          <a:xfrm>
            <a:off x="6868002" y="2091053"/>
            <a:ext cx="2855518" cy="2855518"/>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60000"/>
                    <a:lumOff val="40000"/>
                  </a:schemeClr>
                </a:solidFill>
                <a:latin typeface="Segoe UI Light" panose="020B0502040204020203" pitchFamily="34" charset="0"/>
                <a:cs typeface="Segoe UI Light" panose="020B0502040204020203" pitchFamily="34" charset="0"/>
              </a:rPr>
              <a:t>Computer Science</a:t>
            </a:r>
          </a:p>
        </p:txBody>
      </p:sp>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209938" y="2530593"/>
            <a:ext cx="1976437" cy="197643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Segoe UI Light" panose="020B0502040204020203" pitchFamily="34" charset="0"/>
                <a:cs typeface="Segoe UI Light" panose="020B0502040204020203" pitchFamily="34" charset="0"/>
              </a:rPr>
              <a:t>Mathematic</a:t>
            </a:r>
          </a:p>
        </p:txBody>
      </p:sp>
      <p:sp>
        <p:nvSpPr>
          <p:cNvPr id="4" name="Oval 3">
            <a:extLst>
              <a:ext uri="{FF2B5EF4-FFF2-40B4-BE49-F238E27FC236}">
                <a16:creationId xmlns:a16="http://schemas.microsoft.com/office/drawing/2014/main" id="{5B7F2905-8AB1-4DA9-BF46-486C5586E9E5}"/>
              </a:ext>
            </a:extLst>
          </p:cNvPr>
          <p:cNvSpPr>
            <a:spLocks noChangeAspect="1"/>
          </p:cNvSpPr>
          <p:nvPr/>
        </p:nvSpPr>
        <p:spPr>
          <a:xfrm>
            <a:off x="9384488" y="4620138"/>
            <a:ext cx="813669" cy="813669"/>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accent1">
                    <a:lumMod val="60000"/>
                    <a:lumOff val="40000"/>
                  </a:schemeClr>
                </a:solidFill>
                <a:latin typeface="Segoe UI Light" panose="020B0502040204020203" pitchFamily="34" charset="0"/>
                <a:cs typeface="Segoe UI Light" panose="020B0502040204020203" pitchFamily="34" charset="0"/>
              </a:rPr>
              <a:t>Linguistics</a:t>
            </a:r>
          </a:p>
        </p:txBody>
      </p:sp>
      <p:sp>
        <p:nvSpPr>
          <p:cNvPr id="8" name="TextBox 7">
            <a:extLst>
              <a:ext uri="{FF2B5EF4-FFF2-40B4-BE49-F238E27FC236}">
                <a16:creationId xmlns:a16="http://schemas.microsoft.com/office/drawing/2014/main" id="{9F179A47-D8D1-4FCD-A7BA-E09C1D6D026E}"/>
              </a:ext>
            </a:extLst>
          </p:cNvPr>
          <p:cNvSpPr txBox="1"/>
          <p:nvPr/>
        </p:nvSpPr>
        <p:spPr>
          <a:xfrm>
            <a:off x="1070797" y="1767006"/>
            <a:ext cx="5322568" cy="3016210"/>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Assumed to know</a:t>
            </a:r>
          </a:p>
          <a:p>
            <a:pPr marL="342900" indent="-342900" algn="l">
              <a:buFontTx/>
              <a:buChar char="-"/>
            </a:pPr>
            <a:r>
              <a:rPr lang="en-US" sz="3200" dirty="0">
                <a:latin typeface="Segoe UI Light" panose="020B0502040204020203" pitchFamily="34" charset="0"/>
                <a:cs typeface="Segoe UI Light" panose="020B0502040204020203" pitchFamily="34" charset="0"/>
              </a:rPr>
              <a:t>Multivariate Calculus</a:t>
            </a:r>
          </a:p>
          <a:p>
            <a:pPr marL="800100" lvl="1" indent="-342900">
              <a:buFontTx/>
              <a:buChar char="-"/>
            </a:pPr>
            <a:r>
              <a:rPr lang="en-US" dirty="0">
                <a:latin typeface="Segoe UI Light" panose="020B0502040204020203" pitchFamily="34" charset="0"/>
                <a:cs typeface="Segoe UI Light" panose="020B0502040204020203" pitchFamily="34" charset="0"/>
              </a:rPr>
              <a:t>Derivatives</a:t>
            </a:r>
          </a:p>
          <a:p>
            <a:pPr marL="800100" lvl="1" indent="-342900">
              <a:buFontTx/>
              <a:buChar char="-"/>
            </a:pPr>
            <a:r>
              <a:rPr lang="en-US" dirty="0">
                <a:latin typeface="Segoe UI Light" panose="020B0502040204020203" pitchFamily="34" charset="0"/>
                <a:cs typeface="Segoe UI Light" panose="020B0502040204020203" pitchFamily="34" charset="0"/>
              </a:rPr>
              <a:t>Partial Derivatives</a:t>
            </a:r>
          </a:p>
          <a:p>
            <a:pPr marL="342900" indent="-342900">
              <a:buFontTx/>
              <a:buChar char="-"/>
            </a:pPr>
            <a:r>
              <a:rPr lang="en-US" sz="3200" dirty="0">
                <a:latin typeface="Segoe UI Light" panose="020B0502040204020203" pitchFamily="34" charset="0"/>
                <a:cs typeface="Segoe UI Light" panose="020B0502040204020203" pitchFamily="34" charset="0"/>
              </a:rPr>
              <a:t>Linear Algebra</a:t>
            </a:r>
          </a:p>
          <a:p>
            <a:pPr marL="800100" lvl="1" indent="-342900">
              <a:buFontTx/>
              <a:buChar char="-"/>
            </a:pPr>
            <a:r>
              <a:rPr lang="en-US" dirty="0">
                <a:latin typeface="Segoe UI Light" panose="020B0502040204020203" pitchFamily="34" charset="0"/>
                <a:cs typeface="Segoe UI Light" panose="020B0502040204020203" pitchFamily="34" charset="0"/>
              </a:rPr>
              <a:t>Vectors</a:t>
            </a:r>
          </a:p>
          <a:p>
            <a:pPr marL="800100" lvl="1" indent="-342900">
              <a:buFontTx/>
              <a:buChar char="-"/>
            </a:pPr>
            <a:r>
              <a:rPr lang="en-US" dirty="0">
                <a:latin typeface="Segoe UI Light" panose="020B0502040204020203" pitchFamily="34" charset="0"/>
                <a:cs typeface="Segoe UI Light" panose="020B0502040204020203" pitchFamily="34" charset="0"/>
              </a:rPr>
              <a:t>Matrices</a:t>
            </a:r>
          </a:p>
          <a:p>
            <a:pPr marL="342900" indent="-342900">
              <a:buFontTx/>
              <a:buChar char="-"/>
            </a:pPr>
            <a:r>
              <a:rPr lang="en-US" sz="3200" dirty="0">
                <a:solidFill>
                  <a:srgbClr val="0000FF"/>
                </a:solidFill>
                <a:latin typeface="Segoe UI Light" panose="020B0502040204020203" pitchFamily="34" charset="0"/>
                <a:cs typeface="Segoe UI Light" panose="020B0502040204020203" pitchFamily="34" charset="0"/>
              </a:rPr>
              <a:t>Probability &amp; Statistics</a:t>
            </a:r>
          </a:p>
        </p:txBody>
      </p:sp>
      <p:sp>
        <p:nvSpPr>
          <p:cNvPr id="9" name="TextBox 8">
            <a:extLst>
              <a:ext uri="{FF2B5EF4-FFF2-40B4-BE49-F238E27FC236}">
                <a16:creationId xmlns:a16="http://schemas.microsoft.com/office/drawing/2014/main" id="{0302AA50-C3B3-4EE3-A28B-5250C883BC86}"/>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Background: </a:t>
            </a:r>
            <a:r>
              <a:rPr lang="en-US" sz="3600" i="1" dirty="0">
                <a:solidFill>
                  <a:srgbClr val="0000FF"/>
                </a:solidFill>
                <a:latin typeface="Segoe UI Light" panose="020B0502040204020203" pitchFamily="34" charset="0"/>
                <a:cs typeface="Segoe UI Light" panose="020B0502040204020203" pitchFamily="34" charset="0"/>
              </a:rPr>
              <a:t>the course is targeted at computer scientists!</a:t>
            </a:r>
          </a:p>
        </p:txBody>
      </p:sp>
    </p:spTree>
    <p:extLst>
      <p:ext uri="{BB962C8B-B14F-4D97-AF65-F5344CB8AC3E}">
        <p14:creationId xmlns:p14="http://schemas.microsoft.com/office/powerpoint/2010/main" val="1418842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09777F7-FAB0-435E-8C64-1B26FB40FAD9}"/>
              </a:ext>
            </a:extLst>
          </p:cNvPr>
          <p:cNvSpPr>
            <a:spLocks noChangeAspect="1"/>
          </p:cNvSpPr>
          <p:nvPr/>
        </p:nvSpPr>
        <p:spPr>
          <a:xfrm>
            <a:off x="6868002" y="2091053"/>
            <a:ext cx="2855518" cy="2855518"/>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60000"/>
                    <a:lumOff val="40000"/>
                  </a:schemeClr>
                </a:solidFill>
                <a:latin typeface="Segoe UI Light" panose="020B0502040204020203" pitchFamily="34" charset="0"/>
                <a:cs typeface="Segoe UI Light" panose="020B0502040204020203" pitchFamily="34" charset="0"/>
              </a:rPr>
              <a:t>Computer Science</a:t>
            </a:r>
          </a:p>
        </p:txBody>
      </p:sp>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209938" y="2530593"/>
            <a:ext cx="1976437" cy="197643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Segoe UI Light" panose="020B0502040204020203" pitchFamily="34" charset="0"/>
                <a:cs typeface="Segoe UI Light" panose="020B0502040204020203" pitchFamily="34" charset="0"/>
              </a:rPr>
              <a:t>Mathematic</a:t>
            </a:r>
          </a:p>
        </p:txBody>
      </p:sp>
      <p:sp>
        <p:nvSpPr>
          <p:cNvPr id="4" name="Oval 3">
            <a:extLst>
              <a:ext uri="{FF2B5EF4-FFF2-40B4-BE49-F238E27FC236}">
                <a16:creationId xmlns:a16="http://schemas.microsoft.com/office/drawing/2014/main" id="{5B7F2905-8AB1-4DA9-BF46-486C5586E9E5}"/>
              </a:ext>
            </a:extLst>
          </p:cNvPr>
          <p:cNvSpPr>
            <a:spLocks noChangeAspect="1"/>
          </p:cNvSpPr>
          <p:nvPr/>
        </p:nvSpPr>
        <p:spPr>
          <a:xfrm>
            <a:off x="9384488" y="4620138"/>
            <a:ext cx="813669" cy="813669"/>
          </a:xfrm>
          <a:prstGeom prst="ellipse">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accent1">
                    <a:lumMod val="60000"/>
                    <a:lumOff val="40000"/>
                  </a:schemeClr>
                </a:solidFill>
                <a:latin typeface="Segoe UI Light" panose="020B0502040204020203" pitchFamily="34" charset="0"/>
                <a:cs typeface="Segoe UI Light" panose="020B0502040204020203" pitchFamily="34" charset="0"/>
              </a:rPr>
              <a:t>Linguistics</a:t>
            </a:r>
          </a:p>
        </p:txBody>
      </p:sp>
      <p:sp>
        <p:nvSpPr>
          <p:cNvPr id="9" name="TextBox 8">
            <a:extLst>
              <a:ext uri="{FF2B5EF4-FFF2-40B4-BE49-F238E27FC236}">
                <a16:creationId xmlns:a16="http://schemas.microsoft.com/office/drawing/2014/main" id="{95E42168-7A81-4F54-A199-71DFF9F5BC75}"/>
              </a:ext>
            </a:extLst>
          </p:cNvPr>
          <p:cNvSpPr txBox="1"/>
          <p:nvPr/>
        </p:nvSpPr>
        <p:spPr>
          <a:xfrm>
            <a:off x="230908" y="2921168"/>
            <a:ext cx="12192000" cy="1015663"/>
          </a:xfrm>
          <a:prstGeom prst="rect">
            <a:avLst/>
          </a:prstGeom>
          <a:noFill/>
        </p:spPr>
        <p:txBody>
          <a:bodyPr wrap="square">
            <a:spAutoFit/>
          </a:bodyPr>
          <a:lstStyle/>
          <a:p>
            <a:pPr algn="l"/>
            <a:r>
              <a:rPr lang="en-US" sz="2400" dirty="0">
                <a:solidFill>
                  <a:srgbClr val="0000FF"/>
                </a:solidFill>
                <a:latin typeface="Segoe UI Light" panose="020B0502040204020203" pitchFamily="34" charset="0"/>
                <a:cs typeface="Segoe UI Light" panose="020B0502040204020203" pitchFamily="34" charset="0"/>
              </a:rPr>
              <a:t>References</a:t>
            </a:r>
          </a:p>
          <a:p>
            <a:r>
              <a:rPr lang="en-US" dirty="0">
                <a:latin typeface="Segoe UI Light" panose="020B0502040204020203" pitchFamily="34" charset="0"/>
                <a:cs typeface="Segoe UI Light" panose="020B0502040204020203" pitchFamily="34" charset="0"/>
              </a:rPr>
              <a:t>- Mathematics for Machine Learning, </a:t>
            </a:r>
            <a:r>
              <a:rPr lang="en-US" dirty="0" err="1">
                <a:latin typeface="Segoe UI Light" panose="020B0502040204020203" pitchFamily="34" charset="0"/>
                <a:cs typeface="Segoe UI Light" panose="020B0502040204020203" pitchFamily="34" charset="0"/>
              </a:rPr>
              <a:t>Deisenroth</a:t>
            </a:r>
            <a:r>
              <a:rPr lang="en-US" dirty="0">
                <a:latin typeface="Segoe UI Light" panose="020B0502040204020203" pitchFamily="34" charset="0"/>
                <a:cs typeface="Segoe UI Light" panose="020B0502040204020203" pitchFamily="34" charset="0"/>
              </a:rPr>
              <a:t> et al.</a:t>
            </a:r>
          </a:p>
          <a:p>
            <a:r>
              <a:rPr lang="en-US" dirty="0">
                <a:latin typeface="Segoe UI Light" panose="020B0502040204020203" pitchFamily="34" charset="0"/>
                <a:cs typeface="Segoe UI Light" panose="020B0502040204020203" pitchFamily="34" charset="0"/>
              </a:rPr>
              <a:t>a draft can be found online at https://mml-book.github.io/</a:t>
            </a:r>
          </a:p>
        </p:txBody>
      </p:sp>
      <p:sp>
        <p:nvSpPr>
          <p:cNvPr id="10" name="TextBox 9">
            <a:extLst>
              <a:ext uri="{FF2B5EF4-FFF2-40B4-BE49-F238E27FC236}">
                <a16:creationId xmlns:a16="http://schemas.microsoft.com/office/drawing/2014/main" id="{221E1022-67C6-4D06-8384-A7813036C8A3}"/>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Background: </a:t>
            </a:r>
            <a:r>
              <a:rPr lang="en-US" sz="3600" i="1" dirty="0">
                <a:solidFill>
                  <a:srgbClr val="0000FF"/>
                </a:solidFill>
                <a:latin typeface="Segoe UI Light" panose="020B0502040204020203" pitchFamily="34" charset="0"/>
                <a:cs typeface="Segoe UI Light" panose="020B0502040204020203" pitchFamily="34" charset="0"/>
              </a:rPr>
              <a:t>the course is targeted at computer scientists!</a:t>
            </a:r>
          </a:p>
        </p:txBody>
      </p:sp>
    </p:spTree>
    <p:extLst>
      <p:ext uri="{BB962C8B-B14F-4D97-AF65-F5344CB8AC3E}">
        <p14:creationId xmlns:p14="http://schemas.microsoft.com/office/powerpoint/2010/main" val="367210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409777F7-FAB0-435E-8C64-1B26FB40FAD9}"/>
              </a:ext>
            </a:extLst>
          </p:cNvPr>
          <p:cNvSpPr>
            <a:spLocks noChangeAspect="1"/>
          </p:cNvSpPr>
          <p:nvPr/>
        </p:nvSpPr>
        <p:spPr>
          <a:xfrm>
            <a:off x="6868002" y="2091053"/>
            <a:ext cx="2855518" cy="2855518"/>
          </a:xfrm>
          <a:prstGeom prst="ellipse">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60000"/>
                    <a:lumOff val="40000"/>
                  </a:schemeClr>
                </a:solidFill>
                <a:latin typeface="Segoe UI Light" panose="020B0502040204020203" pitchFamily="34" charset="0"/>
                <a:cs typeface="Segoe UI Light" panose="020B0502040204020203" pitchFamily="34" charset="0"/>
              </a:rPr>
              <a:t>Computer Science</a:t>
            </a:r>
          </a:p>
        </p:txBody>
      </p:sp>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209938" y="2530593"/>
            <a:ext cx="1976437" cy="1976437"/>
          </a:xfrm>
          <a:prstGeom prst="ellipse">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1">
                    <a:lumMod val="60000"/>
                    <a:lumOff val="40000"/>
                  </a:schemeClr>
                </a:solidFill>
                <a:latin typeface="Segoe UI Light" panose="020B0502040204020203" pitchFamily="34" charset="0"/>
                <a:cs typeface="Segoe UI Light" panose="020B0502040204020203" pitchFamily="34" charset="0"/>
              </a:rPr>
              <a:t>Mathematic</a:t>
            </a:r>
          </a:p>
        </p:txBody>
      </p:sp>
      <p:sp>
        <p:nvSpPr>
          <p:cNvPr id="4" name="Oval 3">
            <a:extLst>
              <a:ext uri="{FF2B5EF4-FFF2-40B4-BE49-F238E27FC236}">
                <a16:creationId xmlns:a16="http://schemas.microsoft.com/office/drawing/2014/main" id="{5B7F2905-8AB1-4DA9-BF46-486C5586E9E5}"/>
              </a:ext>
            </a:extLst>
          </p:cNvPr>
          <p:cNvSpPr>
            <a:spLocks noChangeAspect="1"/>
          </p:cNvSpPr>
          <p:nvPr/>
        </p:nvSpPr>
        <p:spPr>
          <a:xfrm>
            <a:off x="9384488" y="4620138"/>
            <a:ext cx="813669" cy="81366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schemeClr val="tx1"/>
                </a:solidFill>
                <a:latin typeface="Segoe UI Light" panose="020B0502040204020203" pitchFamily="34" charset="0"/>
                <a:cs typeface="Segoe UI Light" panose="020B0502040204020203" pitchFamily="34" charset="0"/>
              </a:rPr>
              <a:t>Linguistics</a:t>
            </a:r>
          </a:p>
        </p:txBody>
      </p:sp>
      <p:sp>
        <p:nvSpPr>
          <p:cNvPr id="8" name="TextBox 7">
            <a:extLst>
              <a:ext uri="{FF2B5EF4-FFF2-40B4-BE49-F238E27FC236}">
                <a16:creationId xmlns:a16="http://schemas.microsoft.com/office/drawing/2014/main" id="{EFF4B702-C821-4544-9C47-66F928024F8C}"/>
              </a:ext>
            </a:extLst>
          </p:cNvPr>
          <p:cNvSpPr txBox="1"/>
          <p:nvPr/>
        </p:nvSpPr>
        <p:spPr>
          <a:xfrm>
            <a:off x="929736" y="2530593"/>
            <a:ext cx="5322568" cy="1415772"/>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Assumed to know</a:t>
            </a:r>
          </a:p>
          <a:p>
            <a:pPr marL="342900" indent="-342900" algn="l">
              <a:buFontTx/>
              <a:buChar char="-"/>
            </a:pPr>
            <a:r>
              <a:rPr lang="en-US" sz="3200" dirty="0">
                <a:latin typeface="Segoe UI Light" panose="020B0502040204020203" pitchFamily="34" charset="0"/>
                <a:cs typeface="Segoe UI Light" panose="020B0502040204020203" pitchFamily="34" charset="0"/>
              </a:rPr>
              <a:t>Elementary concepts </a:t>
            </a:r>
          </a:p>
          <a:p>
            <a:pPr marL="800100" lvl="1" indent="-342900">
              <a:buFontTx/>
              <a:buChar char="-"/>
            </a:pPr>
            <a:r>
              <a:rPr lang="en-US" dirty="0">
                <a:latin typeface="Segoe UI Light" panose="020B0502040204020203" pitchFamily="34" charset="0"/>
                <a:cs typeface="Segoe UI Light" panose="020B0502040204020203" pitchFamily="34" charset="0"/>
              </a:rPr>
              <a:t>Part-of-Speech (Nouns, Verbs, …)</a:t>
            </a:r>
          </a:p>
          <a:p>
            <a:pPr marL="800100" lvl="1" indent="-342900">
              <a:buFontTx/>
              <a:buChar char="-"/>
            </a:pPr>
            <a:r>
              <a:rPr lang="en-US" dirty="0">
                <a:latin typeface="Segoe UI Light" panose="020B0502040204020203" pitchFamily="34" charset="0"/>
                <a:cs typeface="Segoe UI Light" panose="020B0502040204020203" pitchFamily="34" charset="0"/>
              </a:rPr>
              <a:t>English Grammar</a:t>
            </a:r>
          </a:p>
        </p:txBody>
      </p:sp>
      <p:sp>
        <p:nvSpPr>
          <p:cNvPr id="10" name="TextBox 9">
            <a:extLst>
              <a:ext uri="{FF2B5EF4-FFF2-40B4-BE49-F238E27FC236}">
                <a16:creationId xmlns:a16="http://schemas.microsoft.com/office/drawing/2014/main" id="{1F745620-1BD1-4B68-A892-4ED592515BAF}"/>
              </a:ext>
            </a:extLst>
          </p:cNvPr>
          <p:cNvSpPr txBox="1"/>
          <p:nvPr/>
        </p:nvSpPr>
        <p:spPr>
          <a:xfrm>
            <a:off x="929736" y="4218969"/>
            <a:ext cx="12192000" cy="923330"/>
          </a:xfrm>
          <a:prstGeom prst="rect">
            <a:avLst/>
          </a:prstGeom>
          <a:noFill/>
        </p:spPr>
        <p:txBody>
          <a:bodyPr wrap="square">
            <a:spAutoFit/>
          </a:bodyPr>
          <a:lstStyle/>
          <a:p>
            <a:pPr algn="l"/>
            <a:r>
              <a:rPr lang="en-US" dirty="0">
                <a:solidFill>
                  <a:srgbClr val="0000FF"/>
                </a:solidFill>
                <a:latin typeface="Segoe UI Light" panose="020B0502040204020203" pitchFamily="34" charset="0"/>
                <a:cs typeface="Segoe UI Light" panose="020B0502040204020203" pitchFamily="34" charset="0"/>
              </a:rPr>
              <a:t>References</a:t>
            </a:r>
            <a:endParaRPr lang="en-US" sz="2400" dirty="0">
              <a:solidFill>
                <a:srgbClr val="0000FF"/>
              </a:solidFill>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 Linguistic Fundamentals for Natural Language Processing: </a:t>
            </a:r>
          </a:p>
          <a:p>
            <a:r>
              <a:rPr lang="en-US" dirty="0">
                <a:latin typeface="Segoe UI Light" panose="020B0502040204020203" pitchFamily="34" charset="0"/>
                <a:cs typeface="Segoe UI Light" panose="020B0502040204020203" pitchFamily="34" charset="0"/>
              </a:rPr>
              <a:t>100 Essentials from Morphology and Syntax, Bender, E. M. (2013). </a:t>
            </a:r>
          </a:p>
        </p:txBody>
      </p:sp>
      <p:sp>
        <p:nvSpPr>
          <p:cNvPr id="11" name="TextBox 10">
            <a:extLst>
              <a:ext uri="{FF2B5EF4-FFF2-40B4-BE49-F238E27FC236}">
                <a16:creationId xmlns:a16="http://schemas.microsoft.com/office/drawing/2014/main" id="{A43193AF-053B-46E6-AA93-B6F197B1E2B0}"/>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Background: </a:t>
            </a:r>
            <a:r>
              <a:rPr lang="en-US" sz="3600" i="1" dirty="0">
                <a:solidFill>
                  <a:srgbClr val="0000FF"/>
                </a:solidFill>
                <a:latin typeface="Segoe UI Light" panose="020B0502040204020203" pitchFamily="34" charset="0"/>
                <a:cs typeface="Segoe UI Light" panose="020B0502040204020203" pitchFamily="34" charset="0"/>
              </a:rPr>
              <a:t>the course is targeted at computer scientists!</a:t>
            </a:r>
          </a:p>
        </p:txBody>
      </p:sp>
    </p:spTree>
    <p:extLst>
      <p:ext uri="{BB962C8B-B14F-4D97-AF65-F5344CB8AC3E}">
        <p14:creationId xmlns:p14="http://schemas.microsoft.com/office/powerpoint/2010/main" val="654604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Approach</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1336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a:hlinkClick r:id="" action="ppaction://media"/>
            <a:extLst>
              <a:ext uri="{FF2B5EF4-FFF2-40B4-BE49-F238E27FC236}">
                <a16:creationId xmlns:a16="http://schemas.microsoft.com/office/drawing/2014/main" id="{DBB08301-9C75-4AA2-A9C4-12644BF4E918}"/>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p:blipFill>
        <p:spPr>
          <a:xfrm>
            <a:off x="0" y="15240"/>
            <a:ext cx="12192000" cy="6858000"/>
          </a:xfrm>
          <a:prstGeom prst="rect">
            <a:avLst/>
          </a:prstGeom>
        </p:spPr>
      </p:pic>
      <p:sp>
        <p:nvSpPr>
          <p:cNvPr id="6" name="TextBox 5">
            <a:extLst>
              <a:ext uri="{FF2B5EF4-FFF2-40B4-BE49-F238E27FC236}">
                <a16:creationId xmlns:a16="http://schemas.microsoft.com/office/drawing/2014/main" id="{F7431F47-EE4F-4119-A5AF-22D79FBE3A3C}"/>
              </a:ext>
            </a:extLst>
          </p:cNvPr>
          <p:cNvSpPr txBox="1"/>
          <p:nvPr/>
        </p:nvSpPr>
        <p:spPr>
          <a:xfrm>
            <a:off x="0" y="6042243"/>
            <a:ext cx="8700654" cy="830997"/>
          </a:xfrm>
          <a:prstGeom prst="rect">
            <a:avLst/>
          </a:prstGeom>
          <a:solidFill>
            <a:schemeClr val="tx1">
              <a:alpha val="54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Segoe UI Light" panose="020B0502040204020203" pitchFamily="34" charset="0"/>
                <a:cs typeface="Segoe UI Light" panose="020B0502040204020203" pitchFamily="34" charset="0"/>
              </a:rPr>
              <a:t>2001: A Space Odyssey (1968) - HAL Reads Lips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Segoe UI Light" panose="020B0502040204020203" pitchFamily="34" charset="0"/>
                <a:cs typeface="Segoe UI Light" panose="020B0502040204020203" pitchFamily="34" charset="0"/>
              </a:rPr>
              <a:t>https://www.youtube.com/watch?v=XDO8OYnmkNY</a:t>
            </a:r>
          </a:p>
        </p:txBody>
      </p:sp>
    </p:spTree>
    <p:extLst>
      <p:ext uri="{BB962C8B-B14F-4D97-AF65-F5344CB8AC3E}">
        <p14:creationId xmlns:p14="http://schemas.microsoft.com/office/powerpoint/2010/main" val="211513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osceles Triangle 2">
            <a:extLst>
              <a:ext uri="{FF2B5EF4-FFF2-40B4-BE49-F238E27FC236}">
                <a16:creationId xmlns:a16="http://schemas.microsoft.com/office/drawing/2014/main" id="{F8BC2051-9C62-4CF0-A379-A27F339D1016}"/>
              </a:ext>
            </a:extLst>
          </p:cNvPr>
          <p:cNvSpPr/>
          <p:nvPr/>
        </p:nvSpPr>
        <p:spPr>
          <a:xfrm>
            <a:off x="0" y="2785241"/>
            <a:ext cx="8660524" cy="4072759"/>
          </a:xfrm>
          <a:prstGeom prst="triangle">
            <a:avLst>
              <a:gd name="adj" fmla="val 71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25CC0A35-409B-4958-ABF4-688306B26A60}"/>
              </a:ext>
            </a:extLst>
          </p:cNvPr>
          <p:cNvSpPr/>
          <p:nvPr/>
        </p:nvSpPr>
        <p:spPr>
          <a:xfrm rot="5400000">
            <a:off x="1788887" y="-1788889"/>
            <a:ext cx="6857998" cy="10435775"/>
          </a:xfrm>
          <a:prstGeom prst="triangle">
            <a:avLst>
              <a:gd name="adj" fmla="val 0"/>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1ECA4C9-396C-41A5-A5AC-0ADE6D38770A}"/>
              </a:ext>
            </a:extLst>
          </p:cNvPr>
          <p:cNvSpPr txBox="1"/>
          <p:nvPr/>
        </p:nvSpPr>
        <p:spPr>
          <a:xfrm>
            <a:off x="7717973" y="2459502"/>
            <a:ext cx="5435601" cy="2554545"/>
          </a:xfrm>
          <a:prstGeom prst="rect">
            <a:avLst/>
          </a:prstGeom>
          <a:noFill/>
        </p:spPr>
        <p:txBody>
          <a:bodyPr wrap="square">
            <a:spAutoFit/>
          </a:bodyPr>
          <a:lstStyle/>
          <a:p>
            <a:r>
              <a:rPr lang="en-US" sz="2000" b="1" dirty="0">
                <a:solidFill>
                  <a:srgbClr val="0000FF"/>
                </a:solidFill>
                <a:latin typeface="Segoe UI Light" panose="020B0502040204020203" pitchFamily="34" charset="0"/>
                <a:cs typeface="Segoe UI Light" panose="020B0502040204020203" pitchFamily="34" charset="0"/>
              </a:rPr>
              <a:t>Computational Linguistics</a:t>
            </a:r>
          </a:p>
          <a:p>
            <a:pPr algn="l"/>
            <a:r>
              <a:rPr lang="en-US" sz="2000" dirty="0">
                <a:latin typeface="Segoe UI Light" panose="020B0502040204020203" pitchFamily="34" charset="0"/>
                <a:cs typeface="Segoe UI Light" panose="020B0502040204020203" pitchFamily="34" charset="0"/>
              </a:rPr>
              <a:t>Here, language is the object of study. </a:t>
            </a:r>
          </a:p>
          <a:p>
            <a:pPr algn="l"/>
            <a:r>
              <a:rPr lang="en-US" sz="2000" dirty="0">
                <a:latin typeface="Segoe UI Light" panose="020B0502040204020203" pitchFamily="34" charset="0"/>
                <a:cs typeface="Segoe UI Light" panose="020B0502040204020203" pitchFamily="34" charset="0"/>
              </a:rPr>
              <a:t>Computational methods are to support. </a:t>
            </a:r>
          </a:p>
          <a:p>
            <a:pPr algn="l"/>
            <a:r>
              <a:rPr lang="en-US" sz="2000" dirty="0">
                <a:latin typeface="Segoe UI Light" panose="020B0502040204020203" pitchFamily="34" charset="0"/>
                <a:cs typeface="Segoe UI Light" panose="020B0502040204020203" pitchFamily="34" charset="0"/>
              </a:rPr>
              <a:t>Just as in computational biology</a:t>
            </a:r>
          </a:p>
          <a:p>
            <a:pPr algn="l"/>
            <a:endParaRPr lang="en-US" sz="2000" dirty="0">
              <a:latin typeface="Segoe UI Light" panose="020B0502040204020203" pitchFamily="34" charset="0"/>
              <a:cs typeface="Segoe UI Light" panose="020B0502040204020203" pitchFamily="34" charset="0"/>
            </a:endParaRPr>
          </a:p>
          <a:p>
            <a:pPr algn="l"/>
            <a:r>
              <a:rPr lang="en-US" sz="2000" dirty="0" err="1">
                <a:latin typeface="Segoe UI Light" panose="020B0502040204020203" pitchFamily="34" charset="0"/>
                <a:cs typeface="Segoe UI Light" panose="020B0502040204020203" pitchFamily="34" charset="0"/>
              </a:rPr>
              <a:t>E.g</a:t>
            </a:r>
            <a:r>
              <a:rPr lang="en-US" sz="2000" dirty="0">
                <a:latin typeface="Segoe UI Light" panose="020B0502040204020203" pitchFamily="34" charset="0"/>
                <a:cs typeface="Segoe UI Light" panose="020B0502040204020203" pitchFamily="34" charset="0"/>
              </a:rPr>
              <a:t>, </a:t>
            </a:r>
            <a:r>
              <a:rPr lang="en-US" sz="2000" i="1" dirty="0">
                <a:latin typeface="Segoe UI Light" panose="020B0502040204020203" pitchFamily="34" charset="0"/>
                <a:cs typeface="Segoe UI Light" panose="020B0502040204020203" pitchFamily="34" charset="0"/>
              </a:rPr>
              <a:t>how a word is evolving in time?</a:t>
            </a:r>
          </a:p>
          <a:p>
            <a:pPr marL="342900" indent="-342900" algn="l">
              <a:buFontTx/>
              <a:buChar char="-"/>
            </a:pPr>
            <a:r>
              <a:rPr lang="en-US" sz="2000" dirty="0">
                <a:latin typeface="Segoe UI Light" panose="020B0502040204020203" pitchFamily="34" charset="0"/>
                <a:cs typeface="Segoe UI Light" panose="020B0502040204020203" pitchFamily="34" charset="0"/>
              </a:rPr>
              <a:t>Discourse analysis</a:t>
            </a:r>
          </a:p>
          <a:p>
            <a:pPr marL="342900" indent="-342900" algn="l">
              <a:buFontTx/>
              <a:buChar char="-"/>
            </a:pPr>
            <a:r>
              <a:rPr lang="en-US" sz="2000" dirty="0">
                <a:latin typeface="Segoe UI Light" panose="020B0502040204020203" pitchFamily="34" charset="0"/>
                <a:cs typeface="Segoe UI Light" panose="020B0502040204020203" pitchFamily="34" charset="0"/>
              </a:rPr>
              <a:t>Parsing</a:t>
            </a:r>
          </a:p>
        </p:txBody>
      </p:sp>
      <p:sp>
        <p:nvSpPr>
          <p:cNvPr id="8" name="TextBox 7">
            <a:extLst>
              <a:ext uri="{FF2B5EF4-FFF2-40B4-BE49-F238E27FC236}">
                <a16:creationId xmlns:a16="http://schemas.microsoft.com/office/drawing/2014/main" id="{AFBF7D43-3EB4-45F9-95AE-F4BB63FBE62A}"/>
              </a:ext>
            </a:extLst>
          </p:cNvPr>
          <p:cNvSpPr txBox="1"/>
          <p:nvPr/>
        </p:nvSpPr>
        <p:spPr>
          <a:xfrm>
            <a:off x="-2" y="0"/>
            <a:ext cx="9850196" cy="4524315"/>
          </a:xfrm>
          <a:prstGeom prst="rect">
            <a:avLst/>
          </a:prstGeom>
          <a:noFill/>
        </p:spPr>
        <p:txBody>
          <a:bodyPr wrap="square">
            <a:spAutoFit/>
          </a:bodyPr>
          <a:lstStyle/>
          <a:p>
            <a:pPr algn="l"/>
            <a:r>
              <a:rPr lang="en-US" sz="2400" b="1" dirty="0">
                <a:solidFill>
                  <a:srgbClr val="0000FF"/>
                </a:solidFill>
                <a:latin typeface="Segoe UI Light" panose="020B0502040204020203" pitchFamily="34" charset="0"/>
                <a:cs typeface="Segoe UI Light" panose="020B0502040204020203" pitchFamily="34" charset="0"/>
              </a:rPr>
              <a:t>Natural Language Processing &amp; Text Mining</a:t>
            </a:r>
            <a:endParaRPr lang="en-US" sz="2400" b="1" dirty="0">
              <a:latin typeface="Segoe UI Light" panose="020B0502040204020203" pitchFamily="34" charset="0"/>
              <a:cs typeface="Segoe UI Light" panose="020B0502040204020203" pitchFamily="34" charset="0"/>
            </a:endParaRPr>
          </a:p>
          <a:p>
            <a:pPr algn="l"/>
            <a:r>
              <a:rPr lang="en-US" sz="2400" dirty="0">
                <a:latin typeface="Segoe UI Light" panose="020B0502040204020203" pitchFamily="34" charset="0"/>
                <a:cs typeface="Segoe UI Light" panose="020B0502040204020203" pitchFamily="34" charset="0"/>
              </a:rPr>
              <a:t>The goal is to provide new computational capabilities for applications</a:t>
            </a:r>
          </a:p>
          <a:p>
            <a:endParaRPr lang="en-US" sz="2400" dirty="0">
              <a:latin typeface="Segoe UI Light" panose="020B0502040204020203" pitchFamily="34" charset="0"/>
              <a:cs typeface="Segoe UI Light" panose="020B0502040204020203" pitchFamily="34" charset="0"/>
            </a:endParaRPr>
          </a:p>
          <a:p>
            <a:r>
              <a:rPr lang="en-US" sz="2400" dirty="0">
                <a:latin typeface="Segoe UI Light" panose="020B0502040204020203" pitchFamily="34" charset="0"/>
                <a:cs typeface="Segoe UI Light" panose="020B0502040204020203" pitchFamily="34" charset="0"/>
              </a:rPr>
              <a:t>E.g., </a:t>
            </a:r>
            <a:r>
              <a:rPr lang="en-US" sz="2400" i="1" dirty="0">
                <a:latin typeface="Segoe UI Light" panose="020B0502040204020203" pitchFamily="34" charset="0"/>
                <a:cs typeface="Segoe UI Light" panose="020B0502040204020203" pitchFamily="34" charset="0"/>
              </a:rPr>
              <a:t>predict next form of a word for branding!</a:t>
            </a:r>
          </a:p>
          <a:p>
            <a:pPr marL="342900" indent="-342900" algn="l">
              <a:buFontTx/>
              <a:buChar char="-"/>
            </a:pPr>
            <a:endParaRPr lang="en-US" sz="2400" dirty="0">
              <a:latin typeface="Segoe UI Light" panose="020B0502040204020203" pitchFamily="34" charset="0"/>
              <a:cs typeface="Segoe UI Light" panose="020B0502040204020203" pitchFamily="34" charset="0"/>
            </a:endParaRPr>
          </a:p>
          <a:p>
            <a:pPr marL="342900" indent="-342900" algn="l">
              <a:buFontTx/>
              <a:buChar char="-"/>
            </a:pPr>
            <a:r>
              <a:rPr lang="en-US" sz="2400" dirty="0">
                <a:latin typeface="Segoe UI Light" panose="020B0502040204020203" pitchFamily="34" charset="0"/>
                <a:cs typeface="Segoe UI Light" panose="020B0502040204020203" pitchFamily="34" charset="0"/>
              </a:rPr>
              <a:t>extracting information from texts, </a:t>
            </a:r>
          </a:p>
          <a:p>
            <a:pPr marL="342900" indent="-342900" algn="l">
              <a:buFontTx/>
              <a:buChar char="-"/>
            </a:pPr>
            <a:r>
              <a:rPr lang="en-US" sz="2400" dirty="0">
                <a:latin typeface="Segoe UI Light" panose="020B0502040204020203" pitchFamily="34" charset="0"/>
                <a:cs typeface="Segoe UI Light" panose="020B0502040204020203" pitchFamily="34" charset="0"/>
              </a:rPr>
              <a:t>translating between languages, </a:t>
            </a:r>
          </a:p>
          <a:p>
            <a:pPr marL="342900" indent="-342900" algn="l">
              <a:buFontTx/>
              <a:buChar char="-"/>
            </a:pPr>
            <a:r>
              <a:rPr lang="en-US" sz="2400" dirty="0">
                <a:latin typeface="Segoe UI Light" panose="020B0502040204020203" pitchFamily="34" charset="0"/>
                <a:cs typeface="Segoe UI Light" panose="020B0502040204020203" pitchFamily="34" charset="0"/>
              </a:rPr>
              <a:t>answering questions, </a:t>
            </a:r>
          </a:p>
          <a:p>
            <a:pPr marL="342900" indent="-342900" algn="l">
              <a:buFontTx/>
              <a:buChar char="-"/>
            </a:pPr>
            <a:r>
              <a:rPr lang="en-US" sz="2400" dirty="0">
                <a:latin typeface="Segoe UI Light" panose="020B0502040204020203" pitchFamily="34" charset="0"/>
                <a:cs typeface="Segoe UI Light" panose="020B0502040204020203" pitchFamily="34" charset="0"/>
              </a:rPr>
              <a:t>holding a conversation, </a:t>
            </a:r>
          </a:p>
          <a:p>
            <a:pPr marL="342900" indent="-342900" algn="l">
              <a:buFontTx/>
              <a:buChar char="-"/>
            </a:pPr>
            <a:r>
              <a:rPr lang="en-US" sz="2400" dirty="0">
                <a:latin typeface="Segoe UI Light" panose="020B0502040204020203" pitchFamily="34" charset="0"/>
                <a:cs typeface="Segoe UI Light" panose="020B0502040204020203" pitchFamily="34" charset="0"/>
              </a:rPr>
              <a:t>taking instructions, </a:t>
            </a:r>
          </a:p>
          <a:p>
            <a:pPr marL="342900" indent="-342900" algn="l">
              <a:buFontTx/>
              <a:buChar char="-"/>
            </a:pPr>
            <a:r>
              <a:rPr lang="en-US" sz="2400" dirty="0">
                <a:latin typeface="Segoe UI Light" panose="020B0502040204020203" pitchFamily="34" charset="0"/>
                <a:cs typeface="Segoe UI Light" panose="020B0502040204020203" pitchFamily="34" charset="0"/>
              </a:rPr>
              <a:t>….</a:t>
            </a:r>
          </a:p>
          <a:p>
            <a:pPr algn="l"/>
            <a:endParaRPr lang="en-US" sz="2400" dirty="0">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ACCA2342-315D-47EB-9BC5-6393C925B83D}"/>
              </a:ext>
            </a:extLst>
          </p:cNvPr>
          <p:cNvSpPr txBox="1"/>
          <p:nvPr/>
        </p:nvSpPr>
        <p:spPr>
          <a:xfrm>
            <a:off x="2282248" y="5416731"/>
            <a:ext cx="5802209" cy="1200329"/>
          </a:xfrm>
          <a:prstGeom prst="rect">
            <a:avLst/>
          </a:prstGeom>
          <a:noFill/>
        </p:spPr>
        <p:txBody>
          <a:bodyPr wrap="square">
            <a:spAutoFit/>
          </a:bodyPr>
          <a:lstStyle/>
          <a:p>
            <a:pPr algn="l"/>
            <a:r>
              <a:rPr lang="en-US" sz="2400" b="1" dirty="0">
                <a:solidFill>
                  <a:schemeClr val="bg1"/>
                </a:solidFill>
                <a:latin typeface="Segoe UI Light" panose="020B0502040204020203" pitchFamily="34" charset="0"/>
                <a:cs typeface="Segoe UI Light" panose="020B0502040204020203" pitchFamily="34" charset="0"/>
              </a:rPr>
              <a:t>Machine Learning &amp; Data Mining</a:t>
            </a:r>
          </a:p>
          <a:p>
            <a:pPr algn="l"/>
            <a:r>
              <a:rPr lang="en-US" sz="2400" dirty="0">
                <a:solidFill>
                  <a:schemeClr val="bg1"/>
                </a:solidFill>
                <a:latin typeface="Segoe UI Light" panose="020B0502040204020203" pitchFamily="34" charset="0"/>
                <a:cs typeface="Segoe UI Light" panose="020B0502040204020203" pitchFamily="34" charset="0"/>
              </a:rPr>
              <a:t>Methods of learning from data.</a:t>
            </a:r>
          </a:p>
          <a:p>
            <a:pPr algn="l"/>
            <a:r>
              <a:rPr lang="en-US" sz="2400" dirty="0">
                <a:solidFill>
                  <a:schemeClr val="bg1"/>
                </a:solidFill>
                <a:latin typeface="Segoe UI Light" panose="020B0502040204020203" pitchFamily="34" charset="0"/>
                <a:cs typeface="Segoe UI Light" panose="020B0502040204020203" pitchFamily="34" charset="0"/>
              </a:rPr>
              <a:t>Text data needs special care! Why?</a:t>
            </a:r>
          </a:p>
        </p:txBody>
      </p:sp>
      <p:sp>
        <p:nvSpPr>
          <p:cNvPr id="11" name="Arrow: Right 10">
            <a:extLst>
              <a:ext uri="{FF2B5EF4-FFF2-40B4-BE49-F238E27FC236}">
                <a16:creationId xmlns:a16="http://schemas.microsoft.com/office/drawing/2014/main" id="{C2649759-3AEA-4D9E-867A-BA44F31A7142}"/>
              </a:ext>
            </a:extLst>
          </p:cNvPr>
          <p:cNvSpPr/>
          <p:nvPr/>
        </p:nvSpPr>
        <p:spPr>
          <a:xfrm rot="3375208">
            <a:off x="7789280" y="1190019"/>
            <a:ext cx="978408" cy="879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0539DCA-BBDD-4076-899B-E425A0667643}"/>
              </a:ext>
            </a:extLst>
          </p:cNvPr>
          <p:cNvSpPr/>
          <p:nvPr/>
        </p:nvSpPr>
        <p:spPr>
          <a:xfrm rot="14257130">
            <a:off x="3091212" y="3954300"/>
            <a:ext cx="978408" cy="879328"/>
          </a:xfrm>
          <a:prstGeom prst="rightArrow">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53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5982928" y="1995055"/>
            <a:ext cx="3077944" cy="30779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rgbClr val="0000FF"/>
                </a:solidFill>
                <a:latin typeface="Segoe UI Light" panose="020B0502040204020203" pitchFamily="34" charset="0"/>
                <a:cs typeface="Segoe UI Light" panose="020B0502040204020203" pitchFamily="34" charset="0"/>
              </a:rPr>
              <a:t>Structural </a:t>
            </a:r>
          </a:p>
          <a:p>
            <a:pPr algn="ctr"/>
            <a:r>
              <a:rPr lang="en-US" sz="3600" dirty="0">
                <a:solidFill>
                  <a:srgbClr val="0000FF"/>
                </a:solidFill>
                <a:latin typeface="Segoe UI Light" panose="020B0502040204020203" pitchFamily="34" charset="0"/>
                <a:cs typeface="Segoe UI Light" panose="020B0502040204020203" pitchFamily="34" charset="0"/>
              </a:rPr>
              <a:t>Search</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3373655" y="1995055"/>
            <a:ext cx="3077944" cy="30779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rgbClr val="0000FF"/>
                </a:solidFill>
                <a:latin typeface="Segoe UI Light" panose="020B0502040204020203" pitchFamily="34" charset="0"/>
                <a:cs typeface="Segoe UI Light" panose="020B0502040204020203" pitchFamily="34" charset="0"/>
              </a:rPr>
              <a:t>Statistical </a:t>
            </a:r>
          </a:p>
          <a:p>
            <a:pPr algn="ctr"/>
            <a:r>
              <a:rPr lang="en-US" sz="3600" dirty="0">
                <a:solidFill>
                  <a:srgbClr val="0000FF"/>
                </a:solidFill>
                <a:latin typeface="Segoe UI Light" panose="020B0502040204020203" pitchFamily="34" charset="0"/>
                <a:cs typeface="Segoe UI Light" panose="020B0502040204020203" pitchFamily="34" charset="0"/>
              </a:rPr>
              <a:t>Learning</a:t>
            </a:r>
          </a:p>
        </p:txBody>
      </p:sp>
    </p:spTree>
    <p:extLst>
      <p:ext uri="{BB962C8B-B14F-4D97-AF65-F5344CB8AC3E}">
        <p14:creationId xmlns:p14="http://schemas.microsoft.com/office/powerpoint/2010/main" val="2354369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742128" y="4470400"/>
            <a:ext cx="2052708" cy="205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Structural </a:t>
            </a:r>
          </a:p>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Search</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8028782" y="4470400"/>
            <a:ext cx="2052708" cy="205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Statistical </a:t>
            </a:r>
          </a:p>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Learning</a:t>
            </a:r>
          </a:p>
        </p:txBody>
      </p:sp>
      <p:sp>
        <p:nvSpPr>
          <p:cNvPr id="8" name="TextBox 7">
            <a:extLst>
              <a:ext uri="{FF2B5EF4-FFF2-40B4-BE49-F238E27FC236}">
                <a16:creationId xmlns:a16="http://schemas.microsoft.com/office/drawing/2014/main" id="{0364FA5F-CEBD-4D95-B2E3-C7F98E8F4BE7}"/>
              </a:ext>
            </a:extLst>
          </p:cNvPr>
          <p:cNvSpPr txBox="1"/>
          <p:nvPr/>
        </p:nvSpPr>
        <p:spPr>
          <a:xfrm>
            <a:off x="386714" y="1554569"/>
            <a:ext cx="11418569" cy="3570208"/>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Examples</a:t>
            </a:r>
          </a:p>
          <a:p>
            <a:pPr marL="342900" indent="-342900" algn="l">
              <a:buFontTx/>
              <a:buChar char="-"/>
            </a:pPr>
            <a:r>
              <a:rPr lang="en-US" sz="3200" dirty="0">
                <a:latin typeface="Segoe UI Light" panose="020B0502040204020203" pitchFamily="34" charset="0"/>
                <a:cs typeface="Segoe UI Light" panose="020B0502040204020203" pitchFamily="34" charset="0"/>
              </a:rPr>
              <a:t>Lemmatization</a:t>
            </a:r>
          </a:p>
          <a:p>
            <a:pPr algn="l"/>
            <a:r>
              <a:rPr lang="en-US" sz="1400" dirty="0">
                <a:latin typeface="Segoe UI Light" panose="020B0502040204020203" pitchFamily="34" charset="0"/>
                <a:cs typeface="Segoe UI Light" panose="020B0502040204020203" pitchFamily="34" charset="0"/>
              </a:rPr>
              <a:t>       converts the word to its meaningful base form, which is called Lemma. The same word may have multiple different Lemmas </a:t>
            </a:r>
            <a:endParaRPr lang="en-US" sz="3200" dirty="0">
              <a:latin typeface="Segoe UI Light" panose="020B0502040204020203" pitchFamily="34" charset="0"/>
              <a:cs typeface="Segoe UI Light" panose="020B0502040204020203" pitchFamily="34" charset="0"/>
            </a:endParaRPr>
          </a:p>
          <a:p>
            <a:pPr marL="342900" indent="-342900" algn="l">
              <a:buFontTx/>
              <a:buChar char="-"/>
            </a:pPr>
            <a:r>
              <a:rPr lang="en-US" sz="3200" dirty="0">
                <a:latin typeface="Segoe UI Light" panose="020B0502040204020203" pitchFamily="34" charset="0"/>
                <a:cs typeface="Segoe UI Light" panose="020B0502040204020203" pitchFamily="34" charset="0"/>
              </a:rPr>
              <a:t>Stemming</a:t>
            </a:r>
          </a:p>
          <a:p>
            <a:pPr algn="l"/>
            <a:r>
              <a:rPr lang="en-US" sz="1400" dirty="0">
                <a:latin typeface="Segoe UI Light" panose="020B0502040204020203" pitchFamily="34" charset="0"/>
                <a:cs typeface="Segoe UI Light" panose="020B0502040204020203" pitchFamily="34" charset="0"/>
              </a:rPr>
              <a:t>       removes or stems the last few characters of a word, often leading to incorrect meanings and spelling</a:t>
            </a:r>
          </a:p>
          <a:p>
            <a:pPr marL="342900" indent="-342900" algn="l">
              <a:buFontTx/>
              <a:buChar char="-"/>
            </a:pPr>
            <a:r>
              <a:rPr lang="en-US" sz="3200" dirty="0">
                <a:latin typeface="Segoe UI Light" panose="020B0502040204020203" pitchFamily="34" charset="0"/>
                <a:cs typeface="Segoe UI Light" panose="020B0502040204020203" pitchFamily="34" charset="0"/>
              </a:rPr>
              <a:t>Segmentation</a:t>
            </a:r>
          </a:p>
          <a:p>
            <a:pPr algn="l"/>
            <a:r>
              <a:rPr lang="en-US" sz="1400" dirty="0">
                <a:latin typeface="Segoe UI Light" panose="020B0502040204020203" pitchFamily="34" charset="0"/>
                <a:cs typeface="Segoe UI Light" panose="020B0502040204020203" pitchFamily="34" charset="0"/>
              </a:rPr>
              <a:t>       dividing written text into meaningful units, such as words, sentences, or topics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Tenses of a Verb</a:t>
            </a:r>
          </a:p>
          <a:p>
            <a:pPr marR="0" lvl="0" algn="l"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present, present perfect, past </a:t>
            </a:r>
            <a:r>
              <a:rPr lang="en-US" dirty="0">
                <a:solidFill>
                  <a:prstClr val="black"/>
                </a:solidFill>
                <a:latin typeface="Segoe UI Light" panose="020B0502040204020203" pitchFamily="34" charset="0"/>
                <a:cs typeface="Segoe UI Light" panose="020B0502040204020203" pitchFamily="34" charset="0"/>
              </a:rPr>
              <a:t>tenses of verbs</a:t>
            </a:r>
            <a:endParaRPr kumimoji="0" lang="en-US"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algn="l"/>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65970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742128" y="4470400"/>
            <a:ext cx="2052708" cy="2052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rgbClr val="0000FF"/>
                </a:solidFill>
                <a:latin typeface="Segoe UI Light" panose="020B0502040204020203" pitchFamily="34" charset="0"/>
                <a:cs typeface="Segoe UI Light" panose="020B0502040204020203" pitchFamily="34" charset="0"/>
              </a:rPr>
              <a:t>Structural </a:t>
            </a:r>
          </a:p>
          <a:p>
            <a:pPr algn="ctr"/>
            <a:r>
              <a:rPr lang="en-US" sz="2400" dirty="0">
                <a:solidFill>
                  <a:srgbClr val="0000FF"/>
                </a:solidFill>
                <a:latin typeface="Segoe UI Light" panose="020B0502040204020203" pitchFamily="34" charset="0"/>
                <a:cs typeface="Segoe UI Light" panose="020B0502040204020203" pitchFamily="34" charset="0"/>
              </a:rPr>
              <a:t>Search</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8028782" y="4470400"/>
            <a:ext cx="2052708" cy="205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Statistical </a:t>
            </a:r>
          </a:p>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Learning</a:t>
            </a:r>
          </a:p>
        </p:txBody>
      </p:sp>
      <p:sp>
        <p:nvSpPr>
          <p:cNvPr id="8" name="TextBox 7">
            <a:extLst>
              <a:ext uri="{FF2B5EF4-FFF2-40B4-BE49-F238E27FC236}">
                <a16:creationId xmlns:a16="http://schemas.microsoft.com/office/drawing/2014/main" id="{0364FA5F-CEBD-4D95-B2E3-C7F98E8F4BE7}"/>
              </a:ext>
            </a:extLst>
          </p:cNvPr>
          <p:cNvSpPr txBox="1"/>
          <p:nvPr/>
        </p:nvSpPr>
        <p:spPr>
          <a:xfrm>
            <a:off x="386714" y="1554569"/>
            <a:ext cx="11418569" cy="1384995"/>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Examples</a:t>
            </a:r>
          </a:p>
          <a:p>
            <a:pPr marL="342900" indent="-342900" algn="l">
              <a:buFontTx/>
              <a:buChar char="-"/>
            </a:pPr>
            <a:r>
              <a:rPr lang="en-US" sz="3200" dirty="0">
                <a:latin typeface="Segoe UI Light" panose="020B0502040204020203" pitchFamily="34" charset="0"/>
                <a:cs typeface="Segoe UI Light" panose="020B0502040204020203" pitchFamily="34" charset="0"/>
              </a:rPr>
              <a:t>Lemmatization </a:t>
            </a:r>
            <a:r>
              <a:rPr lang="en-US" sz="3200" dirty="0">
                <a:latin typeface="Times New Roman" panose="02020603050405020304" pitchFamily="18" charset="0"/>
                <a:cs typeface="Times New Roman" panose="02020603050405020304" pitchFamily="18" charset="0"/>
              </a:rPr>
              <a:t>→ </a:t>
            </a:r>
            <a:r>
              <a:rPr lang="en-US" sz="3200" i="1" dirty="0">
                <a:latin typeface="Segoe UI Light" panose="020B0502040204020203" pitchFamily="34" charset="0"/>
                <a:cs typeface="Segoe UI Light" panose="020B0502040204020203" pitchFamily="34" charset="0"/>
              </a:rPr>
              <a:t>lemma</a:t>
            </a:r>
            <a:r>
              <a:rPr lang="en-US" sz="3200" dirty="0">
                <a:latin typeface="Segoe UI Light" panose="020B0502040204020203" pitchFamily="34" charset="0"/>
                <a:cs typeface="Segoe UI Light" panose="020B0502040204020203" pitchFamily="34" charset="0"/>
              </a:rPr>
              <a:t>(word) = drop ‘</a:t>
            </a:r>
            <a:r>
              <a:rPr lang="en-US" sz="3200" i="1" dirty="0">
                <a:latin typeface="Segoe UI Light" panose="020B0502040204020203" pitchFamily="34" charset="0"/>
                <a:cs typeface="Segoe UI Light" panose="020B0502040204020203" pitchFamily="34" charset="0"/>
              </a:rPr>
              <a:t>s</a:t>
            </a:r>
            <a:r>
              <a:rPr lang="en-US" sz="3200" dirty="0">
                <a:latin typeface="Segoe UI Light" panose="020B0502040204020203" pitchFamily="34" charset="0"/>
                <a:cs typeface="Segoe UI Light" panose="020B0502040204020203" pitchFamily="34" charset="0"/>
              </a:rPr>
              <a:t>’ or ‘</a:t>
            </a:r>
            <a:r>
              <a:rPr lang="en-US" sz="3200" i="1" dirty="0">
                <a:latin typeface="Segoe UI Light" panose="020B0502040204020203" pitchFamily="34" charset="0"/>
                <a:cs typeface="Segoe UI Light" panose="020B0502040204020203" pitchFamily="34" charset="0"/>
              </a:rPr>
              <a:t>es</a:t>
            </a:r>
            <a:r>
              <a:rPr lang="en-US" sz="3200" dirty="0">
                <a:latin typeface="Segoe UI Light" panose="020B0502040204020203" pitchFamily="34" charset="0"/>
                <a:cs typeface="Segoe UI Light" panose="020B0502040204020203" pitchFamily="34" charset="0"/>
              </a:rPr>
              <a:t>’ from the end</a:t>
            </a:r>
          </a:p>
          <a:p>
            <a:pPr algn="l"/>
            <a:r>
              <a:rPr lang="en-US" sz="1400" dirty="0">
                <a:latin typeface="Segoe UI Light" panose="020B0502040204020203" pitchFamily="34" charset="0"/>
                <a:cs typeface="Segoe UI Light" panose="020B0502040204020203" pitchFamily="34" charset="0"/>
              </a:rPr>
              <a:t>       converts the word to its meaningful base form, which is called Lemma. The same word may have multiple different Lemmas </a:t>
            </a:r>
            <a:endParaRPr lang="en-US" sz="3200" dirty="0">
              <a:latin typeface="Segoe UI Light" panose="020B0502040204020203" pitchFamily="34" charset="0"/>
              <a:cs typeface="Segoe UI Light" panose="020B0502040204020203" pitchFamily="34" charset="0"/>
            </a:endParaRPr>
          </a:p>
          <a:p>
            <a:pPr algn="l"/>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9675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742128" y="4470400"/>
            <a:ext cx="2052708" cy="2052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rgbClr val="0000FF"/>
                </a:solidFill>
                <a:latin typeface="Segoe UI Light" panose="020B0502040204020203" pitchFamily="34" charset="0"/>
                <a:cs typeface="Segoe UI Light" panose="020B0502040204020203" pitchFamily="34" charset="0"/>
              </a:rPr>
              <a:t>Structural </a:t>
            </a:r>
          </a:p>
          <a:p>
            <a:pPr algn="ctr"/>
            <a:r>
              <a:rPr lang="en-US" sz="2400" dirty="0">
                <a:solidFill>
                  <a:srgbClr val="0000FF"/>
                </a:solidFill>
                <a:latin typeface="Segoe UI Light" panose="020B0502040204020203" pitchFamily="34" charset="0"/>
                <a:cs typeface="Segoe UI Light" panose="020B0502040204020203" pitchFamily="34" charset="0"/>
              </a:rPr>
              <a:t>Search</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8028782" y="4470400"/>
            <a:ext cx="2052708" cy="205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Statistical </a:t>
            </a:r>
          </a:p>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Learning</a:t>
            </a:r>
          </a:p>
        </p:txBody>
      </p:sp>
      <p:sp>
        <p:nvSpPr>
          <p:cNvPr id="8" name="TextBox 7">
            <a:extLst>
              <a:ext uri="{FF2B5EF4-FFF2-40B4-BE49-F238E27FC236}">
                <a16:creationId xmlns:a16="http://schemas.microsoft.com/office/drawing/2014/main" id="{0364FA5F-CEBD-4D95-B2E3-C7F98E8F4BE7}"/>
              </a:ext>
            </a:extLst>
          </p:cNvPr>
          <p:cNvSpPr txBox="1"/>
          <p:nvPr/>
        </p:nvSpPr>
        <p:spPr>
          <a:xfrm>
            <a:off x="386714" y="1554569"/>
            <a:ext cx="11418569" cy="1384995"/>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Examples</a:t>
            </a:r>
          </a:p>
          <a:p>
            <a:pPr marL="342900" indent="-342900" algn="l">
              <a:buFontTx/>
              <a:buChar char="-"/>
            </a:pPr>
            <a:r>
              <a:rPr lang="en-US" sz="3200" dirty="0">
                <a:latin typeface="Segoe UI Light" panose="020B0502040204020203" pitchFamily="34" charset="0"/>
                <a:cs typeface="Segoe UI Light" panose="020B0502040204020203" pitchFamily="34" charset="0"/>
              </a:rPr>
              <a:t>Lemmatization </a:t>
            </a:r>
            <a:r>
              <a:rPr lang="en-US" sz="3200" dirty="0">
                <a:latin typeface="Times New Roman" panose="02020603050405020304" pitchFamily="18" charset="0"/>
                <a:cs typeface="Times New Roman" panose="02020603050405020304" pitchFamily="18" charset="0"/>
              </a:rPr>
              <a:t>→ </a:t>
            </a:r>
            <a:r>
              <a:rPr lang="en-US" sz="3200" i="1" dirty="0">
                <a:latin typeface="Segoe UI Light" panose="020B0502040204020203" pitchFamily="34" charset="0"/>
                <a:cs typeface="Segoe UI Light" panose="020B0502040204020203" pitchFamily="34" charset="0"/>
              </a:rPr>
              <a:t>lemma</a:t>
            </a:r>
            <a:r>
              <a:rPr lang="en-US" sz="3200" dirty="0">
                <a:latin typeface="Segoe UI Light" panose="020B0502040204020203" pitchFamily="34" charset="0"/>
                <a:cs typeface="Segoe UI Light" panose="020B0502040204020203" pitchFamily="34" charset="0"/>
              </a:rPr>
              <a:t>(‘</a:t>
            </a:r>
            <a:r>
              <a:rPr lang="en-US" sz="3200" i="1" dirty="0">
                <a:latin typeface="Segoe UI Light" panose="020B0502040204020203" pitchFamily="34" charset="0"/>
                <a:cs typeface="Segoe UI Light" panose="020B0502040204020203" pitchFamily="34" charset="0"/>
              </a:rPr>
              <a:t>books</a:t>
            </a:r>
            <a:r>
              <a:rPr lang="en-US" sz="3200" dirty="0">
                <a:latin typeface="Segoe UI Light" panose="020B0502040204020203" pitchFamily="34" charset="0"/>
                <a:cs typeface="Segoe UI Light" panose="020B0502040204020203" pitchFamily="34" charset="0"/>
              </a:rPr>
              <a:t>’) = ‘</a:t>
            </a:r>
            <a:r>
              <a:rPr lang="en-US" sz="3200" i="1" dirty="0">
                <a:latin typeface="Segoe UI Light" panose="020B0502040204020203" pitchFamily="34" charset="0"/>
                <a:cs typeface="Segoe UI Light" panose="020B0502040204020203" pitchFamily="34" charset="0"/>
              </a:rPr>
              <a:t>book</a:t>
            </a:r>
            <a:r>
              <a:rPr lang="en-US" sz="3200" dirty="0">
                <a:latin typeface="Segoe UI Light" panose="020B0502040204020203" pitchFamily="34" charset="0"/>
                <a:cs typeface="Segoe UI Light" panose="020B0502040204020203" pitchFamily="34" charset="0"/>
              </a:rPr>
              <a:t>’</a:t>
            </a:r>
          </a:p>
          <a:p>
            <a:pPr algn="l"/>
            <a:r>
              <a:rPr lang="en-US" sz="1400" dirty="0">
                <a:latin typeface="Segoe UI Light" panose="020B0502040204020203" pitchFamily="34" charset="0"/>
                <a:cs typeface="Segoe UI Light" panose="020B0502040204020203" pitchFamily="34" charset="0"/>
              </a:rPr>
              <a:t>       converts the word to its meaningful base form, which is called Lemma. The same word may have multiple different Lemmas </a:t>
            </a:r>
            <a:endParaRPr lang="en-US" sz="3200" dirty="0">
              <a:latin typeface="Segoe UI Light" panose="020B0502040204020203" pitchFamily="34" charset="0"/>
              <a:cs typeface="Segoe UI Light" panose="020B0502040204020203" pitchFamily="34" charset="0"/>
            </a:endParaRPr>
          </a:p>
          <a:p>
            <a:pPr algn="l"/>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94326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742128" y="4470400"/>
            <a:ext cx="2052708" cy="2052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rgbClr val="0000FF"/>
                </a:solidFill>
                <a:latin typeface="Segoe UI Light" panose="020B0502040204020203" pitchFamily="34" charset="0"/>
                <a:cs typeface="Segoe UI Light" panose="020B0502040204020203" pitchFamily="34" charset="0"/>
              </a:rPr>
              <a:t>Structural </a:t>
            </a:r>
          </a:p>
          <a:p>
            <a:pPr algn="ctr"/>
            <a:r>
              <a:rPr lang="en-US" sz="2400" dirty="0">
                <a:solidFill>
                  <a:srgbClr val="0000FF"/>
                </a:solidFill>
                <a:latin typeface="Segoe UI Light" panose="020B0502040204020203" pitchFamily="34" charset="0"/>
                <a:cs typeface="Segoe UI Light" panose="020B0502040204020203" pitchFamily="34" charset="0"/>
              </a:rPr>
              <a:t>Search</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8028782" y="4470400"/>
            <a:ext cx="2052708" cy="205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Statistical </a:t>
            </a:r>
          </a:p>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Learning</a:t>
            </a:r>
          </a:p>
        </p:txBody>
      </p:sp>
      <p:sp>
        <p:nvSpPr>
          <p:cNvPr id="8" name="TextBox 7">
            <a:extLst>
              <a:ext uri="{FF2B5EF4-FFF2-40B4-BE49-F238E27FC236}">
                <a16:creationId xmlns:a16="http://schemas.microsoft.com/office/drawing/2014/main" id="{0364FA5F-CEBD-4D95-B2E3-C7F98E8F4BE7}"/>
              </a:ext>
            </a:extLst>
          </p:cNvPr>
          <p:cNvSpPr txBox="1"/>
          <p:nvPr/>
        </p:nvSpPr>
        <p:spPr>
          <a:xfrm>
            <a:off x="386714" y="1554569"/>
            <a:ext cx="11418569" cy="1384995"/>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Examples</a:t>
            </a:r>
          </a:p>
          <a:p>
            <a:pPr marL="342900" indent="-342900" algn="l">
              <a:buFontTx/>
              <a:buChar char="-"/>
            </a:pPr>
            <a:r>
              <a:rPr lang="en-US" sz="3200" dirty="0">
                <a:latin typeface="Segoe UI Light" panose="020B0502040204020203" pitchFamily="34" charset="0"/>
                <a:cs typeface="Segoe UI Light" panose="020B0502040204020203" pitchFamily="34" charset="0"/>
              </a:rPr>
              <a:t>Lemmatization </a:t>
            </a:r>
            <a:r>
              <a:rPr lang="en-US" sz="3200" dirty="0">
                <a:latin typeface="Times New Roman" panose="02020603050405020304" pitchFamily="18" charset="0"/>
                <a:cs typeface="Times New Roman" panose="02020603050405020304" pitchFamily="18" charset="0"/>
              </a:rPr>
              <a:t>→ </a:t>
            </a:r>
            <a:r>
              <a:rPr lang="en-US" sz="3200" i="1" dirty="0">
                <a:latin typeface="Segoe UI Light" panose="020B0502040204020203" pitchFamily="34" charset="0"/>
                <a:cs typeface="Segoe UI Light" panose="020B0502040204020203" pitchFamily="34" charset="0"/>
              </a:rPr>
              <a:t>lemma</a:t>
            </a:r>
            <a:r>
              <a:rPr lang="en-US" sz="3200" dirty="0">
                <a:latin typeface="Segoe UI Light" panose="020B0502040204020203" pitchFamily="34" charset="0"/>
                <a:cs typeface="Segoe UI Light" panose="020B0502040204020203" pitchFamily="34" charset="0"/>
              </a:rPr>
              <a:t>(‘</a:t>
            </a:r>
            <a:r>
              <a:rPr lang="en-US" sz="3200" i="1" dirty="0">
                <a:latin typeface="Segoe UI Light" panose="020B0502040204020203" pitchFamily="34" charset="0"/>
                <a:cs typeface="Segoe UI Light" panose="020B0502040204020203" pitchFamily="34" charset="0"/>
              </a:rPr>
              <a:t>indices</a:t>
            </a:r>
            <a:r>
              <a:rPr lang="en-US" sz="3200" dirty="0">
                <a:latin typeface="Segoe UI Light" panose="020B0502040204020203" pitchFamily="34" charset="0"/>
                <a:cs typeface="Segoe UI Light" panose="020B0502040204020203" pitchFamily="34" charset="0"/>
              </a:rPr>
              <a:t>’) = </a:t>
            </a:r>
            <a:r>
              <a:rPr lang="en-US" sz="3200" dirty="0">
                <a:highlight>
                  <a:srgbClr val="FFFF00"/>
                </a:highlight>
                <a:latin typeface="Segoe UI Light" panose="020B0502040204020203" pitchFamily="34" charset="0"/>
                <a:cs typeface="Segoe UI Light" panose="020B0502040204020203" pitchFamily="34" charset="0"/>
              </a:rPr>
              <a:t>‘</a:t>
            </a:r>
            <a:r>
              <a:rPr lang="en-US" sz="3200" i="1" dirty="0" err="1">
                <a:highlight>
                  <a:srgbClr val="FFFF00"/>
                </a:highlight>
                <a:latin typeface="Segoe UI Light" panose="020B0502040204020203" pitchFamily="34" charset="0"/>
                <a:cs typeface="Segoe UI Light" panose="020B0502040204020203" pitchFamily="34" charset="0"/>
              </a:rPr>
              <a:t>indic</a:t>
            </a:r>
            <a:r>
              <a:rPr lang="en-US" sz="3200" dirty="0">
                <a:highlight>
                  <a:srgbClr val="FFFF00"/>
                </a:highlight>
                <a:latin typeface="Segoe UI Light" panose="020B0502040204020203" pitchFamily="34" charset="0"/>
                <a:cs typeface="Segoe UI Light" panose="020B0502040204020203" pitchFamily="34" charset="0"/>
              </a:rPr>
              <a:t>’</a:t>
            </a:r>
          </a:p>
          <a:p>
            <a:pPr algn="l"/>
            <a:r>
              <a:rPr lang="en-US" sz="1400" dirty="0">
                <a:latin typeface="Segoe UI Light" panose="020B0502040204020203" pitchFamily="34" charset="0"/>
                <a:cs typeface="Segoe UI Light" panose="020B0502040204020203" pitchFamily="34" charset="0"/>
              </a:rPr>
              <a:t>       converts the word to its meaningful base form, which is called Lemma. The same word may have multiple different Lemmas </a:t>
            </a:r>
            <a:endParaRPr lang="en-US" sz="3200" dirty="0">
              <a:latin typeface="Segoe UI Light" panose="020B0502040204020203" pitchFamily="34" charset="0"/>
              <a:cs typeface="Segoe UI Light" panose="020B0502040204020203" pitchFamily="34" charset="0"/>
            </a:endParaRPr>
          </a:p>
          <a:p>
            <a:pPr algn="l"/>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02574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5857138" y="2440780"/>
            <a:ext cx="1976437" cy="1976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1">
                    <a:lumMod val="60000"/>
                    <a:lumOff val="40000"/>
                  </a:schemeClr>
                </a:solidFill>
                <a:latin typeface="Segoe UI Light" panose="020B0502040204020203" pitchFamily="34" charset="0"/>
                <a:cs typeface="Segoe UI Light" panose="020B0502040204020203" pitchFamily="34" charset="0"/>
              </a:rPr>
              <a:t>Structural </a:t>
            </a:r>
          </a:p>
          <a:p>
            <a:pPr algn="ctr"/>
            <a:r>
              <a:rPr lang="en-US" sz="2000" dirty="0">
                <a:solidFill>
                  <a:schemeClr val="accent1">
                    <a:lumMod val="60000"/>
                    <a:lumOff val="40000"/>
                  </a:schemeClr>
                </a:solidFill>
                <a:latin typeface="Segoe UI Light" panose="020B0502040204020203" pitchFamily="34" charset="0"/>
                <a:cs typeface="Segoe UI Light" panose="020B0502040204020203" pitchFamily="34" charset="0"/>
              </a:rPr>
              <a:t>Search</a:t>
            </a:r>
          </a:p>
        </p:txBody>
      </p:sp>
      <p:sp>
        <p:nvSpPr>
          <p:cNvPr id="3" name="Oval 2">
            <a:extLst>
              <a:ext uri="{FF2B5EF4-FFF2-40B4-BE49-F238E27FC236}">
                <a16:creationId xmlns:a16="http://schemas.microsoft.com/office/drawing/2014/main" id="{409777F7-FAB0-435E-8C64-1B26FB40FAD9}"/>
              </a:ext>
            </a:extLst>
          </p:cNvPr>
          <p:cNvSpPr>
            <a:spLocks noChangeAspect="1"/>
          </p:cNvSpPr>
          <p:nvPr/>
        </p:nvSpPr>
        <p:spPr>
          <a:xfrm>
            <a:off x="3376657" y="2001240"/>
            <a:ext cx="2855518" cy="2855518"/>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FF"/>
                </a:solidFill>
                <a:latin typeface="Segoe UI Light" panose="020B0502040204020203" pitchFamily="34" charset="0"/>
                <a:cs typeface="Segoe UI Light" panose="020B0502040204020203" pitchFamily="34" charset="0"/>
              </a:rPr>
              <a:t>Statistical</a:t>
            </a:r>
          </a:p>
          <a:p>
            <a:pPr algn="ctr"/>
            <a:r>
              <a:rPr lang="en-US" sz="3200" dirty="0">
                <a:solidFill>
                  <a:srgbClr val="0000FF"/>
                </a:solidFill>
                <a:latin typeface="Segoe UI Light" panose="020B0502040204020203" pitchFamily="34" charset="0"/>
                <a:cs typeface="Segoe UI Light" panose="020B0502040204020203" pitchFamily="34" charset="0"/>
              </a:rPr>
              <a:t>Learning</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1569660"/>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a:p>
            <a:endParaRPr lang="en-US"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3013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742128" y="4470400"/>
            <a:ext cx="2052708" cy="205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Structural </a:t>
            </a:r>
          </a:p>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Search</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8028782" y="4470400"/>
            <a:ext cx="2052708" cy="2052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rgbClr val="0000FF"/>
                </a:solidFill>
                <a:latin typeface="Segoe UI Light" panose="020B0502040204020203" pitchFamily="34" charset="0"/>
                <a:cs typeface="Segoe UI Light" panose="020B0502040204020203" pitchFamily="34" charset="0"/>
              </a:rPr>
              <a:t>Statistical </a:t>
            </a:r>
          </a:p>
          <a:p>
            <a:pPr algn="ctr"/>
            <a:r>
              <a:rPr lang="en-US" sz="2400" dirty="0">
                <a:solidFill>
                  <a:srgbClr val="0000FF"/>
                </a:solidFill>
                <a:latin typeface="Segoe UI Light" panose="020B0502040204020203" pitchFamily="34" charset="0"/>
                <a:cs typeface="Segoe UI Light" panose="020B0502040204020203" pitchFamily="34" charset="0"/>
              </a:rPr>
              <a:t>Learning</a:t>
            </a:r>
          </a:p>
        </p:txBody>
      </p:sp>
      <p:sp>
        <p:nvSpPr>
          <p:cNvPr id="8" name="TextBox 7">
            <a:extLst>
              <a:ext uri="{FF2B5EF4-FFF2-40B4-BE49-F238E27FC236}">
                <a16:creationId xmlns:a16="http://schemas.microsoft.com/office/drawing/2014/main" id="{0364FA5F-CEBD-4D95-B2E3-C7F98E8F4BE7}"/>
              </a:ext>
            </a:extLst>
          </p:cNvPr>
          <p:cNvSpPr txBox="1"/>
          <p:nvPr/>
        </p:nvSpPr>
        <p:spPr>
          <a:xfrm>
            <a:off x="376267" y="1554569"/>
            <a:ext cx="11418569" cy="1692771"/>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Examples</a:t>
            </a:r>
          </a:p>
          <a:p>
            <a:pPr marL="342900" indent="-342900" algn="l">
              <a:buFontTx/>
              <a:buChar char="-"/>
            </a:pPr>
            <a:r>
              <a:rPr lang="en-US" sz="3200" dirty="0">
                <a:latin typeface="Segoe UI Light" panose="020B0502040204020203" pitchFamily="34" charset="0"/>
                <a:cs typeface="Segoe UI Light" panose="020B0502040204020203" pitchFamily="34" charset="0"/>
              </a:rPr>
              <a:t>Lemmatization </a:t>
            </a:r>
            <a:r>
              <a:rPr lang="en-US" sz="3200" dirty="0">
                <a:latin typeface="Times New Roman" panose="02020603050405020304" pitchFamily="18" charset="0"/>
                <a:cs typeface="Times New Roman" panose="02020603050405020304" pitchFamily="18" charset="0"/>
              </a:rPr>
              <a:t>→ </a:t>
            </a:r>
            <a:r>
              <a:rPr lang="en-US" sz="3200" i="1" dirty="0">
                <a:latin typeface="Segoe UI Light" panose="020B0502040204020203" pitchFamily="34" charset="0"/>
                <a:cs typeface="Segoe UI Light" panose="020B0502040204020203" pitchFamily="34" charset="0"/>
              </a:rPr>
              <a:t>lemma</a:t>
            </a:r>
            <a:r>
              <a:rPr lang="en-US" sz="3200" dirty="0">
                <a:latin typeface="Segoe UI Light" panose="020B0502040204020203" pitchFamily="34" charset="0"/>
                <a:cs typeface="Segoe UI Light" panose="020B0502040204020203" pitchFamily="34" charset="0"/>
              </a:rPr>
              <a:t>(‘</a:t>
            </a:r>
            <a:r>
              <a:rPr lang="en-US" sz="3200" i="1" dirty="0">
                <a:latin typeface="Segoe UI Light" panose="020B0502040204020203" pitchFamily="34" charset="0"/>
                <a:cs typeface="Segoe UI Light" panose="020B0502040204020203" pitchFamily="34" charset="0"/>
              </a:rPr>
              <a:t>indices</a:t>
            </a:r>
            <a:r>
              <a:rPr lang="en-US" sz="3200" dirty="0">
                <a:latin typeface="Segoe UI Light" panose="020B0502040204020203" pitchFamily="34" charset="0"/>
                <a:cs typeface="Segoe UI Light" panose="020B0502040204020203" pitchFamily="34" charset="0"/>
              </a:rPr>
              <a:t>’) </a:t>
            </a:r>
            <a:endParaRPr lang="en-US" sz="3200" dirty="0">
              <a:highlight>
                <a:srgbClr val="FFFF00"/>
              </a:highlight>
              <a:latin typeface="Segoe UI Light" panose="020B0502040204020203" pitchFamily="34" charset="0"/>
              <a:cs typeface="Segoe UI Light" panose="020B0502040204020203" pitchFamily="34" charset="0"/>
            </a:endParaRPr>
          </a:p>
          <a:p>
            <a:pPr algn="l"/>
            <a:r>
              <a:rPr lang="en-US" sz="1400" dirty="0">
                <a:latin typeface="Segoe UI Light" panose="020B0502040204020203" pitchFamily="34" charset="0"/>
                <a:cs typeface="Segoe UI Light" panose="020B0502040204020203" pitchFamily="34" charset="0"/>
              </a:rPr>
              <a:t>       converts the word to its meaningful base form, which is called Lemma. The same word may have multiple different Lemmas </a:t>
            </a:r>
            <a:endParaRPr lang="en-US" sz="3200" dirty="0">
              <a:latin typeface="Segoe UI Light" panose="020B0502040204020203" pitchFamily="34" charset="0"/>
              <a:cs typeface="Segoe UI Light" panose="020B0502040204020203" pitchFamily="34" charset="0"/>
            </a:endParaRPr>
          </a:p>
          <a:p>
            <a:pPr algn="l"/>
            <a:endParaRPr lang="en-US" sz="2000" dirty="0">
              <a:latin typeface="Segoe UI Light" panose="020B0502040204020203" pitchFamily="34" charset="0"/>
              <a:cs typeface="Segoe UI Light" panose="020B0502040204020203" pitchFamily="34" charset="0"/>
            </a:endParaRPr>
          </a:p>
          <a:p>
            <a:pPr algn="l"/>
            <a:endParaRPr lang="en-US" sz="2000" dirty="0">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611F66E-4A0C-47CB-AE53-CF42FCBA80D2}"/>
              </a:ext>
            </a:extLst>
          </p:cNvPr>
          <p:cNvSpPr txBox="1"/>
          <p:nvPr/>
        </p:nvSpPr>
        <p:spPr>
          <a:xfrm>
            <a:off x="450201" y="3076827"/>
            <a:ext cx="7426036" cy="3323987"/>
          </a:xfrm>
          <a:prstGeom prst="rect">
            <a:avLst/>
          </a:prstGeom>
          <a:noFill/>
        </p:spPr>
        <p:txBody>
          <a:bodyPr wrap="square">
            <a:spAutoFit/>
          </a:bodyPr>
          <a:lstStyle/>
          <a:p>
            <a:pPr algn="just"/>
            <a:r>
              <a:rPr lang="en-US" sz="1400" i="1" dirty="0">
                <a:solidFill>
                  <a:srgbClr val="0000FF"/>
                </a:solidFill>
                <a:latin typeface="Segoe UI Light" panose="020B0502040204020203" pitchFamily="34" charset="0"/>
                <a:cs typeface="Segoe UI Light" panose="020B0502040204020203" pitchFamily="34" charset="0"/>
              </a:rPr>
              <a:t>https://en.wikipedia.org/wiki/Database_index</a:t>
            </a:r>
          </a:p>
          <a:p>
            <a:pPr algn="just"/>
            <a:r>
              <a:rPr lang="en-US" sz="1400" dirty="0">
                <a:latin typeface="Segoe UI Light" panose="020B0502040204020203" pitchFamily="34" charset="0"/>
                <a:cs typeface="Segoe UI Light" panose="020B0502040204020203" pitchFamily="34" charset="0"/>
              </a:rPr>
              <a:t>A database index is a data structure that improves the speed of data retrieval operations on a database table at the cost of additional writes and storage space to maintain the index data structure. Indexes are used to quickly locate data without having to search every row in a database table every time a database table is accessed. Indexes can be created using one or more columns of a database table, providing the basis for both rapid random lookups and efficient access of ordered records. An index is a copy of selected columns of data from a table, called a database key or simply key, that can be searched very efficiently that also includes a low-level disk block address or direct link to the complete row of data it was copied from. Some databases extend the power of indexing by letting developers create indexes on functions or expressions. For example, an index could be created on upper(</a:t>
            </a:r>
            <a:r>
              <a:rPr lang="en-US" sz="1400" dirty="0" err="1">
                <a:latin typeface="Segoe UI Light" panose="020B0502040204020203" pitchFamily="34" charset="0"/>
                <a:cs typeface="Segoe UI Light" panose="020B0502040204020203" pitchFamily="34" charset="0"/>
              </a:rPr>
              <a:t>last_name</a:t>
            </a:r>
            <a:r>
              <a:rPr lang="en-US" sz="1400" dirty="0">
                <a:latin typeface="Segoe UI Light" panose="020B0502040204020203" pitchFamily="34" charset="0"/>
                <a:cs typeface="Segoe UI Light" panose="020B0502040204020203" pitchFamily="34" charset="0"/>
              </a:rPr>
              <a:t>), which would only store the upper-case versions of the </a:t>
            </a:r>
            <a:r>
              <a:rPr lang="en-US" sz="1400" dirty="0" err="1">
                <a:latin typeface="Segoe UI Light" panose="020B0502040204020203" pitchFamily="34" charset="0"/>
                <a:cs typeface="Segoe UI Light" panose="020B0502040204020203" pitchFamily="34" charset="0"/>
              </a:rPr>
              <a:t>last_name</a:t>
            </a:r>
            <a:r>
              <a:rPr lang="en-US" sz="1400" dirty="0">
                <a:latin typeface="Segoe UI Light" panose="020B0502040204020203" pitchFamily="34" charset="0"/>
                <a:cs typeface="Segoe UI Light" panose="020B0502040204020203" pitchFamily="34" charset="0"/>
              </a:rPr>
              <a:t> field in the index. Another option sometimes supported is the use of partial </a:t>
            </a:r>
            <a:r>
              <a:rPr lang="en-US" sz="1400" dirty="0">
                <a:highlight>
                  <a:srgbClr val="00FFFF"/>
                </a:highlight>
                <a:latin typeface="Segoe UI Light" panose="020B0502040204020203" pitchFamily="34" charset="0"/>
                <a:cs typeface="Segoe UI Light" panose="020B0502040204020203" pitchFamily="34" charset="0"/>
              </a:rPr>
              <a:t>indices</a:t>
            </a:r>
            <a:r>
              <a:rPr lang="en-US" sz="1400" dirty="0">
                <a:latin typeface="Segoe UI Light" panose="020B0502040204020203" pitchFamily="34" charset="0"/>
                <a:cs typeface="Segoe UI Light" panose="020B0502040204020203" pitchFamily="34" charset="0"/>
              </a:rPr>
              <a:t>, where index entries are created only for those records that satisfy some conditional expression. A further aspect of flexibility is to permit indexing on user-defined functions, as well as expressions formed from an assortment of built-in functions.</a:t>
            </a:r>
          </a:p>
        </p:txBody>
      </p:sp>
    </p:spTree>
    <p:extLst>
      <p:ext uri="{BB962C8B-B14F-4D97-AF65-F5344CB8AC3E}">
        <p14:creationId xmlns:p14="http://schemas.microsoft.com/office/powerpoint/2010/main" val="730816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742128" y="4470400"/>
            <a:ext cx="2052708" cy="205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Structural </a:t>
            </a:r>
          </a:p>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Search</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8028782" y="4470400"/>
            <a:ext cx="2052708" cy="2052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rgbClr val="0000FF"/>
                </a:solidFill>
                <a:latin typeface="Segoe UI Light" panose="020B0502040204020203" pitchFamily="34" charset="0"/>
                <a:cs typeface="Segoe UI Light" panose="020B0502040204020203" pitchFamily="34" charset="0"/>
              </a:rPr>
              <a:t>Statistical </a:t>
            </a:r>
          </a:p>
          <a:p>
            <a:pPr algn="ctr"/>
            <a:r>
              <a:rPr lang="en-US" sz="2400" dirty="0">
                <a:solidFill>
                  <a:srgbClr val="0000FF"/>
                </a:solidFill>
                <a:latin typeface="Segoe UI Light" panose="020B0502040204020203" pitchFamily="34" charset="0"/>
                <a:cs typeface="Segoe UI Light" panose="020B0502040204020203" pitchFamily="34" charset="0"/>
              </a:rPr>
              <a:t>Learning</a:t>
            </a:r>
          </a:p>
        </p:txBody>
      </p:sp>
      <p:sp>
        <p:nvSpPr>
          <p:cNvPr id="8" name="TextBox 7">
            <a:extLst>
              <a:ext uri="{FF2B5EF4-FFF2-40B4-BE49-F238E27FC236}">
                <a16:creationId xmlns:a16="http://schemas.microsoft.com/office/drawing/2014/main" id="{0364FA5F-CEBD-4D95-B2E3-C7F98E8F4BE7}"/>
              </a:ext>
            </a:extLst>
          </p:cNvPr>
          <p:cNvSpPr txBox="1"/>
          <p:nvPr/>
        </p:nvSpPr>
        <p:spPr>
          <a:xfrm>
            <a:off x="376267" y="1554569"/>
            <a:ext cx="11418569" cy="1692771"/>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Examples</a:t>
            </a:r>
          </a:p>
          <a:p>
            <a:pPr marL="342900" indent="-342900" algn="l">
              <a:buFontTx/>
              <a:buChar char="-"/>
            </a:pPr>
            <a:r>
              <a:rPr lang="en-US" sz="3200" dirty="0">
                <a:latin typeface="Segoe UI Light" panose="020B0502040204020203" pitchFamily="34" charset="0"/>
                <a:cs typeface="Segoe UI Light" panose="020B0502040204020203" pitchFamily="34" charset="0"/>
              </a:rPr>
              <a:t>Lemmatization </a:t>
            </a:r>
            <a:r>
              <a:rPr lang="en-US" sz="3200" dirty="0">
                <a:latin typeface="Times New Roman" panose="02020603050405020304" pitchFamily="18" charset="0"/>
                <a:cs typeface="Times New Roman" panose="02020603050405020304" pitchFamily="18" charset="0"/>
              </a:rPr>
              <a:t>→ </a:t>
            </a:r>
            <a:r>
              <a:rPr lang="en-US" sz="3200" i="1" dirty="0">
                <a:latin typeface="Segoe UI Light" panose="020B0502040204020203" pitchFamily="34" charset="0"/>
                <a:cs typeface="Segoe UI Light" panose="020B0502040204020203" pitchFamily="34" charset="0"/>
              </a:rPr>
              <a:t>lemma</a:t>
            </a:r>
            <a:r>
              <a:rPr lang="en-US" sz="3200" dirty="0">
                <a:latin typeface="Segoe UI Light" panose="020B0502040204020203" pitchFamily="34" charset="0"/>
                <a:cs typeface="Segoe UI Light" panose="020B0502040204020203" pitchFamily="34" charset="0"/>
              </a:rPr>
              <a:t>(‘</a:t>
            </a:r>
            <a:r>
              <a:rPr lang="en-US" sz="3200" i="1" dirty="0">
                <a:latin typeface="Segoe UI Light" panose="020B0502040204020203" pitchFamily="34" charset="0"/>
                <a:cs typeface="Segoe UI Light" panose="020B0502040204020203" pitchFamily="34" charset="0"/>
              </a:rPr>
              <a:t>indices</a:t>
            </a:r>
            <a:r>
              <a:rPr lang="en-US" sz="3200" dirty="0">
                <a:latin typeface="Segoe UI Light" panose="020B0502040204020203" pitchFamily="34" charset="0"/>
                <a:cs typeface="Segoe UI Light" panose="020B0502040204020203" pitchFamily="34" charset="0"/>
              </a:rPr>
              <a:t>’) </a:t>
            </a:r>
            <a:endParaRPr lang="en-US" sz="3200" dirty="0">
              <a:highlight>
                <a:srgbClr val="FFFF00"/>
              </a:highlight>
              <a:latin typeface="Segoe UI Light" panose="020B0502040204020203" pitchFamily="34" charset="0"/>
              <a:cs typeface="Segoe UI Light" panose="020B0502040204020203" pitchFamily="34" charset="0"/>
            </a:endParaRPr>
          </a:p>
          <a:p>
            <a:pPr algn="l"/>
            <a:r>
              <a:rPr lang="en-US" sz="1400" dirty="0">
                <a:latin typeface="Segoe UI Light" panose="020B0502040204020203" pitchFamily="34" charset="0"/>
                <a:cs typeface="Segoe UI Light" panose="020B0502040204020203" pitchFamily="34" charset="0"/>
              </a:rPr>
              <a:t>       converts the word to its meaningful base form, which is called Lemma. The same word may have multiple different Lemmas </a:t>
            </a:r>
            <a:endParaRPr lang="en-US" sz="3200" dirty="0">
              <a:latin typeface="Segoe UI Light" panose="020B0502040204020203" pitchFamily="34" charset="0"/>
              <a:cs typeface="Segoe UI Light" panose="020B0502040204020203" pitchFamily="34" charset="0"/>
            </a:endParaRPr>
          </a:p>
          <a:p>
            <a:pPr algn="l"/>
            <a:endParaRPr lang="en-US" sz="2000" dirty="0">
              <a:latin typeface="Segoe UI Light" panose="020B0502040204020203" pitchFamily="34" charset="0"/>
              <a:cs typeface="Segoe UI Light" panose="020B0502040204020203" pitchFamily="34" charset="0"/>
            </a:endParaRPr>
          </a:p>
          <a:p>
            <a:pPr algn="l"/>
            <a:endParaRPr lang="en-US" sz="2000" dirty="0">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611F66E-4A0C-47CB-AE53-CF42FCBA80D2}"/>
              </a:ext>
            </a:extLst>
          </p:cNvPr>
          <p:cNvSpPr txBox="1"/>
          <p:nvPr/>
        </p:nvSpPr>
        <p:spPr>
          <a:xfrm>
            <a:off x="450201" y="3076827"/>
            <a:ext cx="7426036" cy="3323987"/>
          </a:xfrm>
          <a:prstGeom prst="rect">
            <a:avLst/>
          </a:prstGeom>
          <a:noFill/>
        </p:spPr>
        <p:txBody>
          <a:bodyPr wrap="square">
            <a:spAutoFit/>
          </a:bodyPr>
          <a:lstStyle/>
          <a:p>
            <a:pPr algn="just"/>
            <a:r>
              <a:rPr lang="en-US" sz="1400" i="1" dirty="0">
                <a:solidFill>
                  <a:srgbClr val="0000FF"/>
                </a:solidFill>
                <a:latin typeface="Segoe UI Light" panose="020B0502040204020203" pitchFamily="34" charset="0"/>
                <a:cs typeface="Segoe UI Light" panose="020B0502040204020203" pitchFamily="34" charset="0"/>
              </a:rPr>
              <a:t>https://en.wikipedia.org/wiki/Database_index</a:t>
            </a:r>
          </a:p>
          <a:p>
            <a:pPr algn="just"/>
            <a:r>
              <a:rPr lang="en-US" sz="1400" dirty="0">
                <a:latin typeface="Segoe UI Light" panose="020B0502040204020203" pitchFamily="34" charset="0"/>
                <a:cs typeface="Segoe UI Light" panose="020B0502040204020203" pitchFamily="34" charset="0"/>
              </a:rPr>
              <a:t>A database </a:t>
            </a:r>
            <a:r>
              <a:rPr lang="en-US" sz="1400" dirty="0">
                <a:highlight>
                  <a:srgbClr val="FFFF00"/>
                </a:highlight>
                <a:latin typeface="Segoe UI Light" panose="020B0502040204020203" pitchFamily="34" charset="0"/>
                <a:cs typeface="Segoe UI Light" panose="020B0502040204020203" pitchFamily="34" charset="0"/>
              </a:rPr>
              <a:t>index</a:t>
            </a:r>
            <a:r>
              <a:rPr lang="en-US" sz="1400" dirty="0">
                <a:latin typeface="Segoe UI Light" panose="020B0502040204020203" pitchFamily="34" charset="0"/>
                <a:cs typeface="Segoe UI Light" panose="020B0502040204020203" pitchFamily="34" charset="0"/>
              </a:rPr>
              <a:t> is a data structure that improves the speed of data retrieval operations on a database table at the cost of additional writes and storage space to maintain the </a:t>
            </a:r>
            <a:r>
              <a:rPr lang="en-US" sz="1400" dirty="0">
                <a:highlight>
                  <a:srgbClr val="FFFF00"/>
                </a:highlight>
                <a:latin typeface="Segoe UI Light" panose="020B0502040204020203" pitchFamily="34" charset="0"/>
                <a:cs typeface="Segoe UI Light" panose="020B0502040204020203" pitchFamily="34" charset="0"/>
              </a:rPr>
              <a:t>index</a:t>
            </a:r>
            <a:r>
              <a:rPr lang="en-US" sz="1400" dirty="0">
                <a:latin typeface="Segoe UI Light" panose="020B0502040204020203" pitchFamily="34" charset="0"/>
                <a:cs typeface="Segoe UI Light" panose="020B0502040204020203" pitchFamily="34" charset="0"/>
              </a:rPr>
              <a:t> data structure. </a:t>
            </a:r>
            <a:r>
              <a:rPr lang="en-US" sz="1400" dirty="0">
                <a:highlight>
                  <a:srgbClr val="00FF00"/>
                </a:highlight>
                <a:latin typeface="Segoe UI Light" panose="020B0502040204020203" pitchFamily="34" charset="0"/>
                <a:cs typeface="Segoe UI Light" panose="020B0502040204020203" pitchFamily="34" charset="0"/>
              </a:rPr>
              <a:t>Indexes</a:t>
            </a:r>
            <a:r>
              <a:rPr lang="en-US" sz="1400" dirty="0">
                <a:latin typeface="Segoe UI Light" panose="020B0502040204020203" pitchFamily="34" charset="0"/>
                <a:cs typeface="Segoe UI Light" panose="020B0502040204020203" pitchFamily="34" charset="0"/>
              </a:rPr>
              <a:t> are used to quickly locate data without having to search every row in a database table every time a database table is accessed. </a:t>
            </a:r>
            <a:r>
              <a:rPr lang="en-US" sz="1400" dirty="0">
                <a:highlight>
                  <a:srgbClr val="00FF00"/>
                </a:highlight>
                <a:latin typeface="Segoe UI Light" panose="020B0502040204020203" pitchFamily="34" charset="0"/>
                <a:cs typeface="Segoe UI Light" panose="020B0502040204020203" pitchFamily="34" charset="0"/>
              </a:rPr>
              <a:t>Indexes</a:t>
            </a:r>
            <a:r>
              <a:rPr lang="en-US" sz="1400" dirty="0">
                <a:latin typeface="Segoe UI Light" panose="020B0502040204020203" pitchFamily="34" charset="0"/>
                <a:cs typeface="Segoe UI Light" panose="020B0502040204020203" pitchFamily="34" charset="0"/>
              </a:rPr>
              <a:t> can be created using one or more columns of a database table, providing the basis for both rapid random lookups and efficient access of ordered records. An </a:t>
            </a:r>
            <a:r>
              <a:rPr lang="en-US" sz="1400" dirty="0">
                <a:highlight>
                  <a:srgbClr val="FFFF00"/>
                </a:highlight>
                <a:latin typeface="Segoe UI Light" panose="020B0502040204020203" pitchFamily="34" charset="0"/>
                <a:cs typeface="Segoe UI Light" panose="020B0502040204020203" pitchFamily="34" charset="0"/>
              </a:rPr>
              <a:t>index</a:t>
            </a:r>
            <a:r>
              <a:rPr lang="en-US" sz="1400" dirty="0">
                <a:latin typeface="Segoe UI Light" panose="020B0502040204020203" pitchFamily="34" charset="0"/>
                <a:cs typeface="Segoe UI Light" panose="020B0502040204020203" pitchFamily="34" charset="0"/>
              </a:rPr>
              <a:t> is a copy of selected columns of data from a table, called a database key or simply key, that can be searched very efficiently that also includes a low-level disk block address or direct link to the complete row of data it was copied from. Some databases extend the power of </a:t>
            </a:r>
            <a:r>
              <a:rPr lang="en-US" sz="1400" dirty="0">
                <a:highlight>
                  <a:srgbClr val="C0C0C0"/>
                </a:highlight>
                <a:latin typeface="Segoe UI Light" panose="020B0502040204020203" pitchFamily="34" charset="0"/>
                <a:cs typeface="Segoe UI Light" panose="020B0502040204020203" pitchFamily="34" charset="0"/>
              </a:rPr>
              <a:t>indexing</a:t>
            </a:r>
            <a:r>
              <a:rPr lang="en-US" sz="1400" dirty="0">
                <a:latin typeface="Segoe UI Light" panose="020B0502040204020203" pitchFamily="34" charset="0"/>
                <a:cs typeface="Segoe UI Light" panose="020B0502040204020203" pitchFamily="34" charset="0"/>
              </a:rPr>
              <a:t> by letting developers create </a:t>
            </a:r>
            <a:r>
              <a:rPr lang="en-US" sz="1400" dirty="0">
                <a:highlight>
                  <a:srgbClr val="00FF00"/>
                </a:highlight>
                <a:latin typeface="Segoe UI Light" panose="020B0502040204020203" pitchFamily="34" charset="0"/>
                <a:cs typeface="Segoe UI Light" panose="020B0502040204020203" pitchFamily="34" charset="0"/>
              </a:rPr>
              <a:t>indexes</a:t>
            </a:r>
            <a:r>
              <a:rPr lang="en-US" sz="1400" dirty="0">
                <a:latin typeface="Segoe UI Light" panose="020B0502040204020203" pitchFamily="34" charset="0"/>
                <a:cs typeface="Segoe UI Light" panose="020B0502040204020203" pitchFamily="34" charset="0"/>
              </a:rPr>
              <a:t> on functions or expressions. For example, an </a:t>
            </a:r>
            <a:r>
              <a:rPr lang="en-US" sz="1400" dirty="0">
                <a:highlight>
                  <a:srgbClr val="FFFF00"/>
                </a:highlight>
                <a:latin typeface="Segoe UI Light" panose="020B0502040204020203" pitchFamily="34" charset="0"/>
                <a:cs typeface="Segoe UI Light" panose="020B0502040204020203" pitchFamily="34" charset="0"/>
              </a:rPr>
              <a:t>index</a:t>
            </a:r>
            <a:r>
              <a:rPr lang="en-US" sz="1400" dirty="0">
                <a:latin typeface="Segoe UI Light" panose="020B0502040204020203" pitchFamily="34" charset="0"/>
                <a:cs typeface="Segoe UI Light" panose="020B0502040204020203" pitchFamily="34" charset="0"/>
              </a:rPr>
              <a:t> could be created on upper(</a:t>
            </a:r>
            <a:r>
              <a:rPr lang="en-US" sz="1400" dirty="0" err="1">
                <a:latin typeface="Segoe UI Light" panose="020B0502040204020203" pitchFamily="34" charset="0"/>
                <a:cs typeface="Segoe UI Light" panose="020B0502040204020203" pitchFamily="34" charset="0"/>
              </a:rPr>
              <a:t>last_name</a:t>
            </a:r>
            <a:r>
              <a:rPr lang="en-US" sz="1400" dirty="0">
                <a:latin typeface="Segoe UI Light" panose="020B0502040204020203" pitchFamily="34" charset="0"/>
                <a:cs typeface="Segoe UI Light" panose="020B0502040204020203" pitchFamily="34" charset="0"/>
              </a:rPr>
              <a:t>), which would only store the upper-case versions of the </a:t>
            </a:r>
            <a:r>
              <a:rPr lang="en-US" sz="1400" dirty="0" err="1">
                <a:latin typeface="Segoe UI Light" panose="020B0502040204020203" pitchFamily="34" charset="0"/>
                <a:cs typeface="Segoe UI Light" panose="020B0502040204020203" pitchFamily="34" charset="0"/>
              </a:rPr>
              <a:t>last_name</a:t>
            </a:r>
            <a:r>
              <a:rPr lang="en-US" sz="1400" dirty="0">
                <a:latin typeface="Segoe UI Light" panose="020B0502040204020203" pitchFamily="34" charset="0"/>
                <a:cs typeface="Segoe UI Light" panose="020B0502040204020203" pitchFamily="34" charset="0"/>
              </a:rPr>
              <a:t> field in the index. Another option sometimes supported is the use of partial </a:t>
            </a:r>
            <a:r>
              <a:rPr lang="en-US" sz="1400" dirty="0">
                <a:highlight>
                  <a:srgbClr val="00FFFF"/>
                </a:highlight>
                <a:latin typeface="Segoe UI Light" panose="020B0502040204020203" pitchFamily="34" charset="0"/>
                <a:cs typeface="Segoe UI Light" panose="020B0502040204020203" pitchFamily="34" charset="0"/>
              </a:rPr>
              <a:t>indices</a:t>
            </a:r>
            <a:r>
              <a:rPr lang="en-US" sz="1400" dirty="0">
                <a:latin typeface="Segoe UI Light" panose="020B0502040204020203" pitchFamily="34" charset="0"/>
                <a:cs typeface="Segoe UI Light" panose="020B0502040204020203" pitchFamily="34" charset="0"/>
              </a:rPr>
              <a:t>, where </a:t>
            </a:r>
            <a:r>
              <a:rPr lang="en-US" sz="1400" dirty="0">
                <a:highlight>
                  <a:srgbClr val="FFFF00"/>
                </a:highlight>
                <a:latin typeface="Segoe UI Light" panose="020B0502040204020203" pitchFamily="34" charset="0"/>
                <a:cs typeface="Segoe UI Light" panose="020B0502040204020203" pitchFamily="34" charset="0"/>
              </a:rPr>
              <a:t>index</a:t>
            </a:r>
            <a:r>
              <a:rPr lang="en-US" sz="1400" dirty="0">
                <a:latin typeface="Segoe UI Light" panose="020B0502040204020203" pitchFamily="34" charset="0"/>
                <a:cs typeface="Segoe UI Light" panose="020B0502040204020203" pitchFamily="34" charset="0"/>
              </a:rPr>
              <a:t> entries are created only for those records that satisfy some conditional expression. A further aspect of flexibility is to permit </a:t>
            </a:r>
            <a:r>
              <a:rPr lang="en-US" sz="1400" dirty="0">
                <a:highlight>
                  <a:srgbClr val="C0C0C0"/>
                </a:highlight>
                <a:latin typeface="Segoe UI Light" panose="020B0502040204020203" pitchFamily="34" charset="0"/>
                <a:cs typeface="Segoe UI Light" panose="020B0502040204020203" pitchFamily="34" charset="0"/>
              </a:rPr>
              <a:t>indexing</a:t>
            </a:r>
            <a:r>
              <a:rPr lang="en-US" sz="1400" dirty="0">
                <a:latin typeface="Segoe UI Light" panose="020B0502040204020203" pitchFamily="34" charset="0"/>
                <a:cs typeface="Segoe UI Light" panose="020B0502040204020203" pitchFamily="34" charset="0"/>
              </a:rPr>
              <a:t> on user-defined functions, as well as expressions formed from an assortment of built-in functions.</a:t>
            </a:r>
          </a:p>
        </p:txBody>
      </p:sp>
    </p:spTree>
    <p:extLst>
      <p:ext uri="{BB962C8B-B14F-4D97-AF65-F5344CB8AC3E}">
        <p14:creationId xmlns:p14="http://schemas.microsoft.com/office/powerpoint/2010/main" val="985443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9742128" y="4470400"/>
            <a:ext cx="2052708" cy="2052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rgbClr val="0000FF"/>
                </a:solidFill>
                <a:latin typeface="Segoe UI Light" panose="020B0502040204020203" pitchFamily="34" charset="0"/>
                <a:cs typeface="Segoe UI Light" panose="020B0502040204020203" pitchFamily="34" charset="0"/>
              </a:rPr>
              <a:t>Structural </a:t>
            </a:r>
          </a:p>
          <a:p>
            <a:pPr algn="ctr"/>
            <a:r>
              <a:rPr lang="en-US" sz="2400" dirty="0">
                <a:solidFill>
                  <a:srgbClr val="0000FF"/>
                </a:solidFill>
                <a:latin typeface="Segoe UI Light" panose="020B0502040204020203" pitchFamily="34" charset="0"/>
                <a:cs typeface="Segoe UI Light" panose="020B0502040204020203" pitchFamily="34" charset="0"/>
              </a:rPr>
              <a:t>Search</a:t>
            </a:r>
          </a:p>
        </p:txBody>
      </p:sp>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8028782" y="4470400"/>
            <a:ext cx="2052708" cy="205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Statistical </a:t>
            </a:r>
          </a:p>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Learning</a:t>
            </a:r>
          </a:p>
        </p:txBody>
      </p:sp>
      <p:sp>
        <p:nvSpPr>
          <p:cNvPr id="8" name="TextBox 7">
            <a:extLst>
              <a:ext uri="{FF2B5EF4-FFF2-40B4-BE49-F238E27FC236}">
                <a16:creationId xmlns:a16="http://schemas.microsoft.com/office/drawing/2014/main" id="{0364FA5F-CEBD-4D95-B2E3-C7F98E8F4BE7}"/>
              </a:ext>
            </a:extLst>
          </p:cNvPr>
          <p:cNvSpPr txBox="1"/>
          <p:nvPr/>
        </p:nvSpPr>
        <p:spPr>
          <a:xfrm>
            <a:off x="386714" y="1554569"/>
            <a:ext cx="11418569" cy="1077218"/>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Examples</a:t>
            </a:r>
          </a:p>
          <a:p>
            <a:pPr marL="342900" indent="-342900" algn="l">
              <a:buFontTx/>
              <a:buChar char="-"/>
            </a:pPr>
            <a:r>
              <a:rPr lang="en-US" sz="3200" dirty="0">
                <a:latin typeface="Segoe UI Light" panose="020B0502040204020203" pitchFamily="34" charset="0"/>
                <a:cs typeface="Segoe UI Light" panose="020B0502040204020203" pitchFamily="34" charset="0"/>
              </a:rPr>
              <a:t>Segmentation</a:t>
            </a:r>
          </a:p>
          <a:p>
            <a:pPr algn="l"/>
            <a:r>
              <a:rPr lang="en-US" sz="1400" dirty="0">
                <a:latin typeface="Segoe UI Light" panose="020B0502040204020203" pitchFamily="34" charset="0"/>
                <a:cs typeface="Segoe UI Light" panose="020B0502040204020203" pitchFamily="34" charset="0"/>
              </a:rPr>
              <a:t>       dividing written text into meaningful units, such as </a:t>
            </a:r>
            <a:r>
              <a:rPr lang="en-US" sz="1400" dirty="0">
                <a:highlight>
                  <a:srgbClr val="FFFF00"/>
                </a:highlight>
                <a:latin typeface="Segoe UI Light" panose="020B0502040204020203" pitchFamily="34" charset="0"/>
                <a:cs typeface="Segoe UI Light" panose="020B0502040204020203" pitchFamily="34" charset="0"/>
              </a:rPr>
              <a:t>words (tokenizer)</a:t>
            </a:r>
            <a:r>
              <a:rPr lang="en-US" sz="1400" dirty="0">
                <a:latin typeface="Segoe UI Light" panose="020B0502040204020203" pitchFamily="34" charset="0"/>
                <a:cs typeface="Segoe UI Light" panose="020B0502040204020203" pitchFamily="34" charset="0"/>
              </a:rPr>
              <a:t>, </a:t>
            </a:r>
            <a:r>
              <a:rPr lang="en-US" sz="1400" dirty="0">
                <a:highlight>
                  <a:srgbClr val="FFFF00"/>
                </a:highlight>
                <a:latin typeface="Segoe UI Light" panose="020B0502040204020203" pitchFamily="34" charset="0"/>
                <a:cs typeface="Segoe UI Light" panose="020B0502040204020203" pitchFamily="34" charset="0"/>
              </a:rPr>
              <a:t>sentences</a:t>
            </a:r>
            <a:r>
              <a:rPr lang="en-US" sz="1400" dirty="0">
                <a:latin typeface="Segoe UI Light" panose="020B0502040204020203" pitchFamily="34" charset="0"/>
                <a:cs typeface="Segoe UI Light" panose="020B0502040204020203" pitchFamily="34" charset="0"/>
              </a:rPr>
              <a:t>, or topics</a:t>
            </a:r>
            <a:endParaRPr lang="en-US" sz="2000" dirty="0">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5C5151B9-AFF3-43A6-BB55-B4775C63A3FF}"/>
              </a:ext>
            </a:extLst>
          </p:cNvPr>
          <p:cNvSpPr txBox="1"/>
          <p:nvPr/>
        </p:nvSpPr>
        <p:spPr>
          <a:xfrm>
            <a:off x="450201" y="2814068"/>
            <a:ext cx="7426036" cy="3970318"/>
          </a:xfrm>
          <a:prstGeom prst="rect">
            <a:avLst/>
          </a:prstGeom>
          <a:noFill/>
        </p:spPr>
        <p:txBody>
          <a:bodyPr wrap="square">
            <a:spAutoFit/>
          </a:bodyPr>
          <a:lstStyle/>
          <a:p>
            <a:pPr algn="just"/>
            <a:r>
              <a:rPr lang="en-US" sz="1400" i="1" dirty="0">
                <a:solidFill>
                  <a:srgbClr val="0000FF"/>
                </a:solidFill>
                <a:latin typeface="Segoe UI Light" panose="020B0502040204020203" pitchFamily="34" charset="0"/>
                <a:cs typeface="Segoe UI Light" panose="020B0502040204020203" pitchFamily="34" charset="0"/>
              </a:rPr>
              <a:t>https://www.nltk.org/_modules/nltk/tokenize/punkt.html</a:t>
            </a:r>
          </a:p>
          <a:p>
            <a:pPr algn="just"/>
            <a:r>
              <a:rPr lang="en-US" sz="1400" dirty="0" err="1">
                <a:latin typeface="Segoe UI Light" panose="020B0502040204020203" pitchFamily="34" charset="0"/>
                <a:cs typeface="Segoe UI Light" panose="020B0502040204020203" pitchFamily="34" charset="0"/>
              </a:rPr>
              <a:t>Punkt</a:t>
            </a:r>
            <a:r>
              <a:rPr lang="en-US" sz="1400" dirty="0">
                <a:latin typeface="Segoe UI Light" panose="020B0502040204020203" pitchFamily="34" charset="0"/>
                <a:cs typeface="Segoe UI Light" panose="020B0502040204020203" pitchFamily="34" charset="0"/>
              </a:rPr>
              <a:t> knows that the periods in Mr. Smith and Johann S. Bach do not mark sentence boundaries.  And sometimes sentences can start with non-capitalized words.  </a:t>
            </a:r>
            <a:r>
              <a:rPr lang="en-US" sz="1400" dirty="0" err="1">
                <a:latin typeface="Segoe UI Light" panose="020B0502040204020203" pitchFamily="34" charset="0"/>
                <a:cs typeface="Segoe UI Light" panose="020B0502040204020203" pitchFamily="34" charset="0"/>
              </a:rPr>
              <a:t>i</a:t>
            </a:r>
            <a:r>
              <a:rPr lang="en-US" sz="1400" dirty="0">
                <a:latin typeface="Segoe UI Light" panose="020B0502040204020203" pitchFamily="34" charset="0"/>
                <a:cs typeface="Segoe UI Light" panose="020B0502040204020203" pitchFamily="34" charset="0"/>
              </a:rPr>
              <a:t> is a good variable name.</a:t>
            </a:r>
          </a:p>
          <a:p>
            <a:pPr algn="just"/>
            <a:endParaRPr lang="en-US" sz="1400" i="1" dirty="0">
              <a:solidFill>
                <a:srgbClr val="0000FF"/>
              </a:solidFill>
              <a:latin typeface="Segoe UI Light" panose="020B0502040204020203" pitchFamily="34" charset="0"/>
              <a:cs typeface="Segoe UI Light" panose="020B0502040204020203" pitchFamily="34" charset="0"/>
            </a:endParaRPr>
          </a:p>
          <a:p>
            <a:pPr algn="just"/>
            <a:r>
              <a:rPr lang="en-US" sz="1400" i="1" dirty="0">
                <a:solidFill>
                  <a:srgbClr val="0000FF"/>
                </a:solidFill>
                <a:latin typeface="Segoe UI Light" panose="020B0502040204020203" pitchFamily="34" charset="0"/>
                <a:cs typeface="Segoe UI Light" panose="020B0502040204020203" pitchFamily="34" charset="0"/>
              </a:rPr>
              <a:t>https://en.wikipedia.org/wiki/Database_index</a:t>
            </a:r>
          </a:p>
          <a:p>
            <a:pPr algn="just"/>
            <a:r>
              <a:rPr lang="en-US" sz="1400" dirty="0">
                <a:latin typeface="Segoe UI Light" panose="020B0502040204020203" pitchFamily="34" charset="0"/>
                <a:cs typeface="Segoe UI Light" panose="020B0502040204020203" pitchFamily="34" charset="0"/>
              </a:rPr>
              <a:t>Adatabaseindexisadatastructurethatimprovesthespeedofdataretrievaloperationsonadatabasetableatthecostofadditionalwritesandstoragespacetomaintaintheindexdatastructure.Indexesareusedtoquicklylocatedatawithouthavingtosearcheveryrowinadatabasetableeverytimeadatabasetableisaccessed.IndexescanbecreatedusingoneormorecolumnsofadatabasetableasexplainedinSect.2.1.4,providingthebasisforbothrapidrandomlookupsandefficientaccessoforderedrecords.Anindexisacopyofselectedcolumnsofdatafromatable,calledadatabasekeyorsimplykey,thatcanbesearchedveryefficientlythatalsoincludesalowleveldiskblockaddressordirectlinktothecompleterowofdataitwascopiedfrom.Somedatabasesextendthepowerofindexingbylettingdeveloperscreateindexesonfunctionsorexpressions.Forexample,anindexcouldbecreatedonupper(</a:t>
            </a:r>
            <a:r>
              <a:rPr lang="en-US" sz="1400" dirty="0" err="1">
                <a:latin typeface="Segoe UI Light" panose="020B0502040204020203" pitchFamily="34" charset="0"/>
                <a:cs typeface="Segoe UI Light" panose="020B0502040204020203" pitchFamily="34" charset="0"/>
              </a:rPr>
              <a:t>last_name</a:t>
            </a:r>
            <a:r>
              <a:rPr lang="en-US" sz="1400" dirty="0">
                <a:latin typeface="Segoe UI Light" panose="020B0502040204020203" pitchFamily="34" charset="0"/>
                <a:cs typeface="Segoe UI Light" panose="020B0502040204020203" pitchFamily="34" charset="0"/>
              </a:rPr>
              <a:t>),whichwouldonlystoretheuppercaseversionsofthelast_namefieldintheindex.Anotheroptionsometimessupportedistheuseofpartialindices,whereindexentriesarecreatedonlyforthoserecordsthatsatisfysomeconditionalexpression.Afurtheraspectofflexibilityistopermitindexingonuserdefinedfunctions,aswellasexpressionsformedfromanassortmentofbuilt-infunctions.</a:t>
            </a:r>
          </a:p>
        </p:txBody>
      </p:sp>
    </p:spTree>
    <p:extLst>
      <p:ext uri="{BB962C8B-B14F-4D97-AF65-F5344CB8AC3E}">
        <p14:creationId xmlns:p14="http://schemas.microsoft.com/office/powerpoint/2010/main" val="297519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14FF5704-AB36-4565-A36B-08FBA54EBE42}"/>
              </a:ext>
            </a:extLst>
          </p:cNvPr>
          <p:cNvPicPr>
            <a:picLocks noRot="1" noChangeAspect="1"/>
          </p:cNvPicPr>
          <p:nvPr>
            <a:videoFile r:link="rId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4439" y="0"/>
            <a:ext cx="12545122" cy="6858000"/>
          </a:xfrm>
          <a:prstGeom prst="rect">
            <a:avLst/>
          </a:prstGeom>
        </p:spPr>
      </p:pic>
      <p:sp>
        <p:nvSpPr>
          <p:cNvPr id="6" name="TextBox 5">
            <a:extLst>
              <a:ext uri="{FF2B5EF4-FFF2-40B4-BE49-F238E27FC236}">
                <a16:creationId xmlns:a16="http://schemas.microsoft.com/office/drawing/2014/main" id="{503DC31A-E90A-441F-ACEE-FC7FB4FFCB7C}"/>
              </a:ext>
            </a:extLst>
          </p:cNvPr>
          <p:cNvSpPr txBox="1"/>
          <p:nvPr/>
        </p:nvSpPr>
        <p:spPr>
          <a:xfrm>
            <a:off x="0" y="6057781"/>
            <a:ext cx="8700654" cy="800219"/>
          </a:xfrm>
          <a:prstGeom prst="rect">
            <a:avLst/>
          </a:prstGeom>
          <a:solidFill>
            <a:schemeClr val="tx1">
              <a:alpha val="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Segoe UI Light" panose="020B0502040204020203" pitchFamily="34" charset="0"/>
                <a:cs typeface="Segoe UI Light" panose="020B0502040204020203" pitchFamily="34" charset="0"/>
              </a:rPr>
              <a:t>2001: A Space Odyssey (1968) – HAL: I'm Sorry, Dave!</a:t>
            </a:r>
          </a:p>
          <a:p>
            <a:pPr>
              <a:defRPr/>
            </a:pPr>
            <a:r>
              <a:rPr lang="en-US" dirty="0">
                <a:solidFill>
                  <a:schemeClr val="bg1"/>
                </a:solidFill>
                <a:latin typeface="Segoe UI Light" panose="020B0502040204020203" pitchFamily="34" charset="0"/>
                <a:cs typeface="Segoe UI Light" panose="020B0502040204020203" pitchFamily="34" charset="0"/>
              </a:rPr>
              <a:t>https://www.youtube.com/watch?v=Wy4EfdnMZ5g</a:t>
            </a:r>
          </a:p>
        </p:txBody>
      </p:sp>
    </p:spTree>
    <p:extLst>
      <p:ext uri="{BB962C8B-B14F-4D97-AF65-F5344CB8AC3E}">
        <p14:creationId xmlns:p14="http://schemas.microsoft.com/office/powerpoint/2010/main" val="171030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5EA86A-963B-48D7-B271-FC1FEC4AF5B4}"/>
              </a:ext>
            </a:extLst>
          </p:cNvPr>
          <p:cNvSpPr txBox="1"/>
          <p:nvPr/>
        </p:nvSpPr>
        <p:spPr>
          <a:xfrm>
            <a:off x="-1" y="0"/>
            <a:ext cx="121920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Approach: </a:t>
            </a:r>
            <a:r>
              <a:rPr lang="en-US" sz="3600" i="1" dirty="0">
                <a:solidFill>
                  <a:srgbClr val="0000FF"/>
                </a:solidFill>
                <a:latin typeface="Segoe UI Light" panose="020B0502040204020203" pitchFamily="34" charset="0"/>
                <a:cs typeface="Segoe UI Light" panose="020B0502040204020203" pitchFamily="34" charset="0"/>
              </a:rPr>
              <a:t>unstructured vs. structured</a:t>
            </a:r>
          </a:p>
        </p:txBody>
      </p:sp>
      <p:sp>
        <p:nvSpPr>
          <p:cNvPr id="8" name="TextBox 7">
            <a:extLst>
              <a:ext uri="{FF2B5EF4-FFF2-40B4-BE49-F238E27FC236}">
                <a16:creationId xmlns:a16="http://schemas.microsoft.com/office/drawing/2014/main" id="{0364FA5F-CEBD-4D95-B2E3-C7F98E8F4BE7}"/>
              </a:ext>
            </a:extLst>
          </p:cNvPr>
          <p:cNvSpPr txBox="1"/>
          <p:nvPr/>
        </p:nvSpPr>
        <p:spPr>
          <a:xfrm>
            <a:off x="386714" y="1554569"/>
            <a:ext cx="11418569" cy="1077218"/>
          </a:xfrm>
          <a:prstGeom prst="rect">
            <a:avLst/>
          </a:prstGeom>
          <a:noFill/>
        </p:spPr>
        <p:txBody>
          <a:bodyPr wrap="square">
            <a:spAutoFit/>
          </a:bodyPr>
          <a:lstStyle/>
          <a:p>
            <a:r>
              <a:rPr lang="en-US" dirty="0">
                <a:solidFill>
                  <a:srgbClr val="0000FF"/>
                </a:solidFill>
                <a:latin typeface="Segoe UI Light" panose="020B0502040204020203" pitchFamily="34" charset="0"/>
                <a:cs typeface="Segoe UI Light" panose="020B0502040204020203" pitchFamily="34" charset="0"/>
              </a:rPr>
              <a:t>Examples</a:t>
            </a:r>
          </a:p>
          <a:p>
            <a:pPr marL="342900" indent="-342900" algn="l">
              <a:buFontTx/>
              <a:buChar char="-"/>
            </a:pPr>
            <a:r>
              <a:rPr lang="en-US" sz="3200" dirty="0">
                <a:latin typeface="Segoe UI Light" panose="020B0502040204020203" pitchFamily="34" charset="0"/>
                <a:cs typeface="Segoe UI Light" panose="020B0502040204020203" pitchFamily="34" charset="0"/>
              </a:rPr>
              <a:t>Segmentation</a:t>
            </a:r>
          </a:p>
          <a:p>
            <a:pPr algn="l"/>
            <a:r>
              <a:rPr lang="en-US" sz="1400" dirty="0">
                <a:latin typeface="Segoe UI Light" panose="020B0502040204020203" pitchFamily="34" charset="0"/>
                <a:cs typeface="Segoe UI Light" panose="020B0502040204020203" pitchFamily="34" charset="0"/>
              </a:rPr>
              <a:t>       dividing written text into meaningful units, such as </a:t>
            </a:r>
            <a:r>
              <a:rPr lang="en-US" sz="1400" dirty="0">
                <a:highlight>
                  <a:srgbClr val="FFFF00"/>
                </a:highlight>
                <a:latin typeface="Segoe UI Light" panose="020B0502040204020203" pitchFamily="34" charset="0"/>
                <a:cs typeface="Segoe UI Light" panose="020B0502040204020203" pitchFamily="34" charset="0"/>
              </a:rPr>
              <a:t>words (tokenizer)</a:t>
            </a:r>
            <a:r>
              <a:rPr lang="en-US" sz="1400" dirty="0">
                <a:latin typeface="Segoe UI Light" panose="020B0502040204020203" pitchFamily="34" charset="0"/>
                <a:cs typeface="Segoe UI Light" panose="020B0502040204020203" pitchFamily="34" charset="0"/>
              </a:rPr>
              <a:t>, </a:t>
            </a:r>
            <a:r>
              <a:rPr lang="en-US" sz="1400" dirty="0">
                <a:highlight>
                  <a:srgbClr val="FFFF00"/>
                </a:highlight>
                <a:latin typeface="Segoe UI Light" panose="020B0502040204020203" pitchFamily="34" charset="0"/>
                <a:cs typeface="Segoe UI Light" panose="020B0502040204020203" pitchFamily="34" charset="0"/>
              </a:rPr>
              <a:t>sentences</a:t>
            </a:r>
            <a:r>
              <a:rPr lang="en-US" sz="1400" dirty="0">
                <a:latin typeface="Segoe UI Light" panose="020B0502040204020203" pitchFamily="34" charset="0"/>
                <a:cs typeface="Segoe UI Light" panose="020B0502040204020203" pitchFamily="34" charset="0"/>
              </a:rPr>
              <a:t>, or topics</a:t>
            </a:r>
            <a:endParaRPr lang="en-US" sz="2000" dirty="0">
              <a:latin typeface="Segoe UI Light" panose="020B0502040204020203" pitchFamily="34" charset="0"/>
              <a:cs typeface="Segoe UI Light" panose="020B0502040204020203" pitchFamily="34" charset="0"/>
            </a:endParaRPr>
          </a:p>
        </p:txBody>
      </p:sp>
      <p:sp>
        <p:nvSpPr>
          <p:cNvPr id="9" name="Oval 8">
            <a:extLst>
              <a:ext uri="{FF2B5EF4-FFF2-40B4-BE49-F238E27FC236}">
                <a16:creationId xmlns:a16="http://schemas.microsoft.com/office/drawing/2014/main" id="{BE07A206-92C3-473A-8478-6B0182D7C06A}"/>
              </a:ext>
            </a:extLst>
          </p:cNvPr>
          <p:cNvSpPr>
            <a:spLocks noChangeAspect="1"/>
          </p:cNvSpPr>
          <p:nvPr/>
        </p:nvSpPr>
        <p:spPr>
          <a:xfrm>
            <a:off x="9742128" y="4470400"/>
            <a:ext cx="2052708" cy="205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Structural </a:t>
            </a:r>
          </a:p>
          <a:p>
            <a:pPr algn="ctr"/>
            <a:r>
              <a:rPr lang="en-US" sz="2400" dirty="0">
                <a:solidFill>
                  <a:schemeClr val="accent1">
                    <a:lumMod val="60000"/>
                    <a:lumOff val="40000"/>
                  </a:schemeClr>
                </a:solidFill>
                <a:latin typeface="Segoe UI Light" panose="020B0502040204020203" pitchFamily="34" charset="0"/>
                <a:cs typeface="Segoe UI Light" panose="020B0502040204020203" pitchFamily="34" charset="0"/>
              </a:rPr>
              <a:t>Search</a:t>
            </a:r>
          </a:p>
        </p:txBody>
      </p:sp>
      <p:sp>
        <p:nvSpPr>
          <p:cNvPr id="10" name="Oval 9">
            <a:extLst>
              <a:ext uri="{FF2B5EF4-FFF2-40B4-BE49-F238E27FC236}">
                <a16:creationId xmlns:a16="http://schemas.microsoft.com/office/drawing/2014/main" id="{00D18E38-7EF8-484B-9180-9B378C718785}"/>
              </a:ext>
            </a:extLst>
          </p:cNvPr>
          <p:cNvSpPr>
            <a:spLocks noChangeAspect="1"/>
          </p:cNvSpPr>
          <p:nvPr/>
        </p:nvSpPr>
        <p:spPr>
          <a:xfrm>
            <a:off x="8028782" y="4470400"/>
            <a:ext cx="2052708" cy="2052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rgbClr val="0000FF"/>
                </a:solidFill>
                <a:latin typeface="Segoe UI Light" panose="020B0502040204020203" pitchFamily="34" charset="0"/>
                <a:cs typeface="Segoe UI Light" panose="020B0502040204020203" pitchFamily="34" charset="0"/>
              </a:rPr>
              <a:t>Statistical </a:t>
            </a:r>
          </a:p>
          <a:p>
            <a:pPr algn="ctr"/>
            <a:r>
              <a:rPr lang="en-US" sz="2400" dirty="0">
                <a:solidFill>
                  <a:srgbClr val="0000FF"/>
                </a:solidFill>
                <a:latin typeface="Segoe UI Light" panose="020B0502040204020203" pitchFamily="34" charset="0"/>
                <a:cs typeface="Segoe UI Light" panose="020B0502040204020203" pitchFamily="34" charset="0"/>
              </a:rPr>
              <a:t>Learning</a:t>
            </a:r>
          </a:p>
        </p:txBody>
      </p:sp>
      <p:sp>
        <p:nvSpPr>
          <p:cNvPr id="11" name="TextBox 10">
            <a:extLst>
              <a:ext uri="{FF2B5EF4-FFF2-40B4-BE49-F238E27FC236}">
                <a16:creationId xmlns:a16="http://schemas.microsoft.com/office/drawing/2014/main" id="{90D818C0-20EB-4A59-9049-177A77445AB7}"/>
              </a:ext>
            </a:extLst>
          </p:cNvPr>
          <p:cNvSpPr txBox="1"/>
          <p:nvPr/>
        </p:nvSpPr>
        <p:spPr>
          <a:xfrm>
            <a:off x="450201" y="2814068"/>
            <a:ext cx="7426036" cy="3970318"/>
          </a:xfrm>
          <a:prstGeom prst="rect">
            <a:avLst/>
          </a:prstGeom>
          <a:noFill/>
        </p:spPr>
        <p:txBody>
          <a:bodyPr wrap="square">
            <a:spAutoFit/>
          </a:bodyPr>
          <a:lstStyle/>
          <a:p>
            <a:pPr algn="just"/>
            <a:r>
              <a:rPr lang="en-US" sz="1400" i="1" dirty="0">
                <a:solidFill>
                  <a:srgbClr val="0000FF"/>
                </a:solidFill>
                <a:latin typeface="Segoe UI Light" panose="020B0502040204020203" pitchFamily="34" charset="0"/>
                <a:cs typeface="Segoe UI Light" panose="020B0502040204020203" pitchFamily="34" charset="0"/>
              </a:rPr>
              <a:t>https://www.nltk.org/_modules/nltk/tokenize/punkt.html</a:t>
            </a:r>
          </a:p>
          <a:p>
            <a:pPr algn="just"/>
            <a:r>
              <a:rPr lang="en-US" sz="1400" dirty="0" err="1">
                <a:latin typeface="Segoe UI Light" panose="020B0502040204020203" pitchFamily="34" charset="0"/>
                <a:cs typeface="Segoe UI Light" panose="020B0502040204020203" pitchFamily="34" charset="0"/>
              </a:rPr>
              <a:t>Punkt</a:t>
            </a:r>
            <a:r>
              <a:rPr lang="en-US" sz="1400" dirty="0">
                <a:latin typeface="Segoe UI Light" panose="020B0502040204020203" pitchFamily="34" charset="0"/>
                <a:cs typeface="Segoe UI Light" panose="020B0502040204020203" pitchFamily="34" charset="0"/>
              </a:rPr>
              <a:t> knows that the periods in Mr. Smith and Johann S. Bach do not mark sentence boundaries.  And sometimes sentences can start with non-capitalized words.  </a:t>
            </a:r>
            <a:r>
              <a:rPr lang="en-US" sz="1400" dirty="0" err="1">
                <a:latin typeface="Segoe UI Light" panose="020B0502040204020203" pitchFamily="34" charset="0"/>
                <a:cs typeface="Segoe UI Light" panose="020B0502040204020203" pitchFamily="34" charset="0"/>
              </a:rPr>
              <a:t>i</a:t>
            </a:r>
            <a:r>
              <a:rPr lang="en-US" sz="1400" dirty="0">
                <a:latin typeface="Segoe UI Light" panose="020B0502040204020203" pitchFamily="34" charset="0"/>
                <a:cs typeface="Segoe UI Light" panose="020B0502040204020203" pitchFamily="34" charset="0"/>
              </a:rPr>
              <a:t> is a good variable name.</a:t>
            </a:r>
          </a:p>
          <a:p>
            <a:pPr algn="just"/>
            <a:endParaRPr lang="en-US" sz="1400" i="1" dirty="0">
              <a:solidFill>
                <a:srgbClr val="0000FF"/>
              </a:solidFill>
              <a:latin typeface="Segoe UI Light" panose="020B0502040204020203" pitchFamily="34" charset="0"/>
              <a:cs typeface="Segoe UI Light" panose="020B0502040204020203" pitchFamily="34" charset="0"/>
            </a:endParaRPr>
          </a:p>
          <a:p>
            <a:pPr algn="just"/>
            <a:r>
              <a:rPr lang="en-US" sz="1400" i="1" dirty="0">
                <a:solidFill>
                  <a:srgbClr val="0000FF"/>
                </a:solidFill>
                <a:latin typeface="Segoe UI Light" panose="020B0502040204020203" pitchFamily="34" charset="0"/>
                <a:cs typeface="Segoe UI Light" panose="020B0502040204020203" pitchFamily="34" charset="0"/>
              </a:rPr>
              <a:t>https://en.wikipedia.org/wiki/Database_index</a:t>
            </a:r>
          </a:p>
          <a:p>
            <a:pPr algn="just"/>
            <a:r>
              <a:rPr lang="en-US" sz="1400" dirty="0">
                <a:latin typeface="Segoe UI Light" panose="020B0502040204020203" pitchFamily="34" charset="0"/>
                <a:cs typeface="Segoe UI Light" panose="020B0502040204020203" pitchFamily="34" charset="0"/>
              </a:rPr>
              <a:t>Adatabaseindexisadatastructurethatimprovesthespeedofdataretrievaloperationsonadatabasetableatthecostofadditionalwritesandstoragespacetomaintaintheindexdatastructure.Indexesareusedtoquicklylocatedatawithouthavingtosearcheveryrowinadatabasetableeverytimeadatabasetableisaccessed.IndexescanbecreatedusingoneormorecolumnsofadatabasetableasexplainedinSect.2.1.4,providingthebasisforbothrapidrandomlookupsandefficientaccessoforderedrecords.Anindexisacopyofselectedcolumnsofdatafromatable,calledadatabasekeyorsimplykey,thatcanbesearchedveryefficientlythatalsoincludesalowleveldiskblockaddressordirectlinktothecompleterowofdataitwascopiedfrom.Somedatabasesextendthepowerofindexingbylettingdeveloperscreateindexesonfunctionsorexpressions.Forexample,anindexcouldbecreatedonupper(</a:t>
            </a:r>
            <a:r>
              <a:rPr lang="en-US" sz="1400" dirty="0" err="1">
                <a:latin typeface="Segoe UI Light" panose="020B0502040204020203" pitchFamily="34" charset="0"/>
                <a:cs typeface="Segoe UI Light" panose="020B0502040204020203" pitchFamily="34" charset="0"/>
              </a:rPr>
              <a:t>last_name</a:t>
            </a:r>
            <a:r>
              <a:rPr lang="en-US" sz="1400" dirty="0">
                <a:latin typeface="Segoe UI Light" panose="020B0502040204020203" pitchFamily="34" charset="0"/>
                <a:cs typeface="Segoe UI Light" panose="020B0502040204020203" pitchFamily="34" charset="0"/>
              </a:rPr>
              <a:t>),whichwouldonlystoretheuppercaseversionsofthelast_namefieldintheindex.Anotheroptionsometimessupportedistheuseofpartialindices,whereindexentriesarecreatedonlyforthoserecordsthatsatisfysomeconditionalexpression.Afurtheraspectofflexibilityistopermitindexingonuserdefinedfunctions,aswellasexpressionsformedfromanassortmentofbuilt-infunctions.</a:t>
            </a:r>
          </a:p>
        </p:txBody>
      </p:sp>
    </p:spTree>
    <p:extLst>
      <p:ext uri="{BB962C8B-B14F-4D97-AF65-F5344CB8AC3E}">
        <p14:creationId xmlns:p14="http://schemas.microsoft.com/office/powerpoint/2010/main" val="4142920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91F1C-4735-42EB-9B79-EAA3A9DE8184}"/>
              </a:ext>
            </a:extLst>
          </p:cNvPr>
          <p:cNvPicPr>
            <a:picLocks noChangeAspect="1"/>
          </p:cNvPicPr>
          <p:nvPr/>
        </p:nvPicPr>
        <p:blipFill>
          <a:blip r:embed="rId2"/>
          <a:stretch>
            <a:fillRect/>
          </a:stretch>
        </p:blipFill>
        <p:spPr>
          <a:xfrm>
            <a:off x="1233487" y="1581150"/>
            <a:ext cx="9725025" cy="3238500"/>
          </a:xfrm>
          <a:prstGeom prst="rect">
            <a:avLst/>
          </a:prstGeom>
        </p:spPr>
      </p:pic>
      <p:sp>
        <p:nvSpPr>
          <p:cNvPr id="5" name="TextBox 4">
            <a:extLst>
              <a:ext uri="{FF2B5EF4-FFF2-40B4-BE49-F238E27FC236}">
                <a16:creationId xmlns:a16="http://schemas.microsoft.com/office/drawing/2014/main" id="{CB552B1A-CC49-47A4-841D-C7D8967AE7F2}"/>
              </a:ext>
            </a:extLst>
          </p:cNvPr>
          <p:cNvSpPr txBox="1"/>
          <p:nvPr/>
        </p:nvSpPr>
        <p:spPr>
          <a:xfrm>
            <a:off x="1" y="5672435"/>
            <a:ext cx="12191999" cy="369332"/>
          </a:xfrm>
          <a:prstGeom prst="rect">
            <a:avLst/>
          </a:prstGeom>
          <a:noFill/>
        </p:spPr>
        <p:txBody>
          <a:bodyPr wrap="square">
            <a:spAutoFit/>
          </a:bodyPr>
          <a:lstStyle/>
          <a:p>
            <a:pPr algn="ctr"/>
            <a:r>
              <a:rPr lang="en-US" sz="1800" b="0" i="0" u="none" strike="noStrike" baseline="0" dirty="0">
                <a:latin typeface="Segoe UI Light" panose="020B0502040204020203" pitchFamily="34" charset="0"/>
                <a:cs typeface="Segoe UI Light" panose="020B0502040204020203" pitchFamily="34" charset="0"/>
              </a:rPr>
              <a:t>Manning, C. D. (2015). Last words: Computational linguistics and deep learning. Computational Linguistics 41(4), 701–707.</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45136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ED5174-540D-422F-A8D0-DF8C98DBDAB3}"/>
              </a:ext>
            </a:extLst>
          </p:cNvPr>
          <p:cNvSpPr txBox="1"/>
          <p:nvPr/>
        </p:nvSpPr>
        <p:spPr>
          <a:xfrm>
            <a:off x="-1" y="0"/>
            <a:ext cx="9608458"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NLP is </a:t>
            </a:r>
            <a:r>
              <a:rPr lang="en-US" sz="4800" dirty="0">
                <a:solidFill>
                  <a:srgbClr val="0000FF"/>
                </a:solidFill>
                <a:latin typeface="Segoe UI Light" panose="020B0502040204020203" pitchFamily="34" charset="0"/>
                <a:cs typeface="Segoe UI Light" panose="020B0502040204020203" pitchFamily="34" charset="0"/>
              </a:rPr>
              <a:t>AI-hard</a:t>
            </a:r>
            <a:r>
              <a:rPr lang="en-US" sz="4800" dirty="0">
                <a:latin typeface="Segoe UI Light" panose="020B0502040204020203" pitchFamily="34" charset="0"/>
                <a:cs typeface="Segoe UI Light" panose="020B0502040204020203" pitchFamily="34" charset="0"/>
              </a:rPr>
              <a:t> (</a:t>
            </a:r>
            <a:r>
              <a:rPr lang="en-US" sz="4800" dirty="0">
                <a:solidFill>
                  <a:srgbClr val="0000FF"/>
                </a:solidFill>
                <a:latin typeface="Segoe UI Light" panose="020B0502040204020203" pitchFamily="34" charset="0"/>
                <a:cs typeface="Segoe UI Light" panose="020B0502040204020203" pitchFamily="34" charset="0"/>
              </a:rPr>
              <a:t>AI-Complete</a:t>
            </a:r>
            <a:r>
              <a:rPr lang="en-US" sz="4800" dirty="0">
                <a:latin typeface="Segoe UI Light" panose="020B0502040204020203" pitchFamily="34" charset="0"/>
                <a:cs typeface="Segoe UI Light" panose="020B0502040204020203" pitchFamily="34" charset="0"/>
              </a:rPr>
              <a:t>)</a:t>
            </a:r>
          </a:p>
        </p:txBody>
      </p:sp>
      <p:sp>
        <p:nvSpPr>
          <p:cNvPr id="4" name="TextBox 3">
            <a:extLst>
              <a:ext uri="{FF2B5EF4-FFF2-40B4-BE49-F238E27FC236}">
                <a16:creationId xmlns:a16="http://schemas.microsoft.com/office/drawing/2014/main" id="{A823EAB6-D420-458E-AA86-A9A7D5B8CA9E}"/>
              </a:ext>
            </a:extLst>
          </p:cNvPr>
          <p:cNvSpPr txBox="1"/>
          <p:nvPr/>
        </p:nvSpPr>
        <p:spPr>
          <a:xfrm>
            <a:off x="0" y="1720840"/>
            <a:ext cx="11843658" cy="4093428"/>
          </a:xfrm>
          <a:prstGeom prst="rect">
            <a:avLst/>
          </a:prstGeom>
          <a:noFill/>
        </p:spPr>
        <p:txBody>
          <a:bodyPr wrap="square">
            <a:spAutoFit/>
          </a:bodyPr>
          <a:lstStyle/>
          <a:p>
            <a:pPr marL="457200" indent="-457200" algn="l">
              <a:buFontTx/>
              <a:buChar char="-"/>
            </a:pPr>
            <a:r>
              <a:rPr lang="en-US" sz="4000" dirty="0">
                <a:latin typeface="Segoe UI Light" panose="020B0502040204020203" pitchFamily="34" charset="0"/>
                <a:cs typeface="Segoe UI Light" panose="020B0502040204020203" pitchFamily="34" charset="0"/>
              </a:rPr>
              <a:t>Fu</a:t>
            </a:r>
            <a:r>
              <a:rPr lang="en-US" sz="4000" b="0" i="0" u="none" strike="noStrike" baseline="0" dirty="0">
                <a:latin typeface="Segoe UI Light" panose="020B0502040204020203" pitchFamily="34" charset="0"/>
                <a:cs typeface="Segoe UI Light" panose="020B0502040204020203" pitchFamily="34" charset="0"/>
              </a:rPr>
              <a:t>ndamentally Discrete</a:t>
            </a:r>
          </a:p>
          <a:p>
            <a:pPr algn="l"/>
            <a:endParaRPr lang="en-US" sz="4000" b="0" i="0" u="none" strike="noStrike" baseline="0" dirty="0">
              <a:latin typeface="Segoe UI Light" panose="020B0502040204020203" pitchFamily="34" charset="0"/>
              <a:cs typeface="Segoe UI Light" panose="020B0502040204020203" pitchFamily="34" charset="0"/>
            </a:endParaRPr>
          </a:p>
          <a:p>
            <a:pPr marL="457200" indent="-457200" algn="l">
              <a:buFontTx/>
              <a:buChar char="-"/>
            </a:pPr>
            <a:r>
              <a:rPr lang="en-US" sz="4000" i="0" u="none" strike="noStrike" baseline="0" dirty="0">
                <a:latin typeface="Segoe UI Light" panose="020B0502040204020203" pitchFamily="34" charset="0"/>
                <a:cs typeface="Segoe UI Light" panose="020B0502040204020203" pitchFamily="34" charset="0"/>
              </a:rPr>
              <a:t>Compositional</a:t>
            </a:r>
            <a:endParaRPr lang="en-US" sz="2800" i="0" u="none" strike="noStrike" baseline="0" dirty="0">
              <a:latin typeface="Segoe UI Light" panose="020B0502040204020203" pitchFamily="34" charset="0"/>
              <a:cs typeface="Segoe UI Light" panose="020B0502040204020203" pitchFamily="34" charset="0"/>
            </a:endParaRPr>
          </a:p>
          <a:p>
            <a:pPr algn="l"/>
            <a:r>
              <a:rPr lang="en-US" sz="2000" b="1" dirty="0">
                <a:latin typeface="Segoe UI Light" panose="020B0502040204020203" pitchFamily="34" charset="0"/>
                <a:cs typeface="Segoe UI Light" panose="020B0502040204020203" pitchFamily="34" charset="0"/>
              </a:rPr>
              <a:t>       </a:t>
            </a:r>
            <a:r>
              <a:rPr lang="en-US" sz="2000" b="0" i="0" u="none" strike="noStrike" baseline="0" dirty="0">
                <a:latin typeface="Segoe UI Light" panose="020B0502040204020203" pitchFamily="34" charset="0"/>
                <a:cs typeface="Segoe UI Light" panose="020B0502040204020203" pitchFamily="34" charset="0"/>
              </a:rPr>
              <a:t>meaning created by </a:t>
            </a:r>
            <a:r>
              <a:rPr lang="en-US" sz="2000" dirty="0">
                <a:latin typeface="Segoe UI Light" panose="020B0502040204020203" pitchFamily="34" charset="0"/>
                <a:cs typeface="Segoe UI Light" panose="020B0502040204020203" pitchFamily="34" charset="0"/>
              </a:rPr>
              <a:t>specific </a:t>
            </a:r>
            <a:r>
              <a:rPr lang="en-US" sz="2000" b="0" i="0" u="none" strike="noStrike" baseline="0" dirty="0">
                <a:latin typeface="Segoe UI Light" panose="020B0502040204020203" pitchFamily="34" charset="0"/>
                <a:cs typeface="Segoe UI Light" panose="020B0502040204020203" pitchFamily="34" charset="0"/>
              </a:rPr>
              <a:t>combinatorial arrangements of units (chars, words, sentences)</a:t>
            </a:r>
          </a:p>
          <a:p>
            <a:pPr algn="l"/>
            <a:endParaRPr lang="en-US" sz="2000" b="0" i="0" u="none" strike="noStrike" baseline="0" dirty="0">
              <a:latin typeface="Segoe UI Light" panose="020B0502040204020203" pitchFamily="34" charset="0"/>
              <a:cs typeface="Segoe UI Light" panose="020B0502040204020203" pitchFamily="34" charset="0"/>
            </a:endParaRPr>
          </a:p>
          <a:p>
            <a:pPr marL="457200" indent="-457200" algn="l">
              <a:buFontTx/>
              <a:buChar char="-"/>
            </a:pPr>
            <a:r>
              <a:rPr lang="en-US" sz="3600" i="0" u="none" strike="noStrike" baseline="0" dirty="0">
                <a:latin typeface="Segoe UI Light" panose="020B0502040204020203" pitchFamily="34" charset="0"/>
                <a:cs typeface="Segoe UI Light" panose="020B0502040204020203" pitchFamily="34" charset="0"/>
              </a:rPr>
              <a:t>Distribution over words is power law</a:t>
            </a:r>
            <a:endParaRPr lang="en-US" sz="3600" dirty="0">
              <a:latin typeface="Segoe UI Light" panose="020B0502040204020203" pitchFamily="34" charset="0"/>
              <a:cs typeface="Segoe UI Light" panose="020B0502040204020203" pitchFamily="34" charset="0"/>
            </a:endParaRPr>
          </a:p>
          <a:p>
            <a:pPr algn="l"/>
            <a:r>
              <a:rPr lang="en-US" sz="2800" b="0" i="0" u="none" strike="noStrike" baseline="0" dirty="0">
                <a:latin typeface="Segoe UI Light" panose="020B0502040204020203" pitchFamily="34" charset="0"/>
                <a:cs typeface="Segoe UI Light" panose="020B0502040204020203" pitchFamily="34" charset="0"/>
              </a:rPr>
              <a:t>     </a:t>
            </a:r>
            <a:r>
              <a:rPr lang="en-US" b="0" i="0" u="none" strike="noStrike" baseline="0" dirty="0">
                <a:latin typeface="Segoe UI Light" panose="020B0502040204020203" pitchFamily="34" charset="0"/>
                <a:cs typeface="Segoe UI Light" panose="020B0502040204020203" pitchFamily="34" charset="0"/>
              </a:rPr>
              <a:t>there will be a few words that are very frequent</a:t>
            </a:r>
          </a:p>
          <a:p>
            <a:pPr algn="l"/>
            <a:r>
              <a:rPr lang="en-US" b="0" i="0" u="none" strike="noStrike" baseline="0" dirty="0">
                <a:latin typeface="Segoe UI Light" panose="020B0502040204020203" pitchFamily="34" charset="0"/>
                <a:cs typeface="Segoe UI Light" panose="020B0502040204020203" pitchFamily="34" charset="0"/>
              </a:rPr>
              <a:t>        long tail of words that are rare</a:t>
            </a:r>
          </a:p>
          <a:p>
            <a:pPr algn="l"/>
            <a:r>
              <a:rPr lang="en-US" b="0" i="0" u="none" strike="noStrike" baseline="0" dirty="0">
                <a:latin typeface="Segoe UI Light" panose="020B0502040204020203" pitchFamily="34" charset="0"/>
                <a:cs typeface="Segoe UI Light" panose="020B0502040204020203" pitchFamily="34" charset="0"/>
              </a:rPr>
              <a:t>        consequently, NLP algorithms must be especially robust to observations that do not occur in the training data</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01517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course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47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3D2E2C-D317-48B1-94D7-D871484D9A1E}"/>
              </a:ext>
            </a:extLst>
          </p:cNvPr>
          <p:cNvSpPr txBox="1"/>
          <p:nvPr/>
        </p:nvSpPr>
        <p:spPr>
          <a:xfrm>
            <a:off x="-1" y="0"/>
            <a:ext cx="11544301"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Course: </a:t>
            </a:r>
            <a:r>
              <a:rPr lang="en-US" sz="4800" dirty="0">
                <a:solidFill>
                  <a:srgbClr val="0000FF"/>
                </a:solidFill>
                <a:latin typeface="Segoe UI Light" panose="020B0502040204020203" pitchFamily="34" charset="0"/>
                <a:cs typeface="Segoe UI Light" panose="020B0502040204020203" pitchFamily="34" charset="0"/>
              </a:rPr>
              <a:t>Research-oriented, Project-driven</a:t>
            </a:r>
          </a:p>
        </p:txBody>
      </p:sp>
      <p:sp>
        <p:nvSpPr>
          <p:cNvPr id="10" name="Oval 9">
            <a:extLst>
              <a:ext uri="{FF2B5EF4-FFF2-40B4-BE49-F238E27FC236}">
                <a16:creationId xmlns:a16="http://schemas.microsoft.com/office/drawing/2014/main" id="{0CFA4925-FBEE-4088-BF90-E905C24E1770}"/>
              </a:ext>
            </a:extLst>
          </p:cNvPr>
          <p:cNvSpPr>
            <a:spLocks noChangeAspect="1"/>
          </p:cNvSpPr>
          <p:nvPr/>
        </p:nvSpPr>
        <p:spPr>
          <a:xfrm>
            <a:off x="3738434" y="1700528"/>
            <a:ext cx="2855518" cy="2855518"/>
          </a:xfrm>
          <a:prstGeom prst="ellipse">
            <a:avLst/>
          </a:prstGeom>
          <a:solidFill>
            <a:srgbClr val="FFC000">
              <a:alpha val="5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Light" panose="020B0502040204020203" pitchFamily="34" charset="0"/>
                <a:cs typeface="Segoe UI Light" panose="020B0502040204020203" pitchFamily="34" charset="0"/>
              </a:rPr>
              <a:t>Research</a:t>
            </a:r>
          </a:p>
          <a:p>
            <a:pPr algn="ctr"/>
            <a:r>
              <a:rPr lang="en-US" sz="3200" dirty="0">
                <a:solidFill>
                  <a:schemeClr val="tx1"/>
                </a:solidFill>
                <a:latin typeface="Segoe UI Light" panose="020B0502040204020203" pitchFamily="34" charset="0"/>
                <a:cs typeface="Segoe UI Light" panose="020B0502040204020203" pitchFamily="34" charset="0"/>
              </a:rPr>
              <a:t>Project</a:t>
            </a:r>
          </a:p>
        </p:txBody>
      </p:sp>
      <p:sp>
        <p:nvSpPr>
          <p:cNvPr id="11" name="Oval 10">
            <a:extLst>
              <a:ext uri="{FF2B5EF4-FFF2-40B4-BE49-F238E27FC236}">
                <a16:creationId xmlns:a16="http://schemas.microsoft.com/office/drawing/2014/main" id="{3BF85BDD-47F0-4CAE-B29F-D5EAF49422D5}"/>
              </a:ext>
            </a:extLst>
          </p:cNvPr>
          <p:cNvSpPr>
            <a:spLocks noChangeAspect="1"/>
          </p:cNvSpPr>
          <p:nvPr/>
        </p:nvSpPr>
        <p:spPr>
          <a:xfrm>
            <a:off x="6080370" y="2140068"/>
            <a:ext cx="1976437" cy="1976437"/>
          </a:xfrm>
          <a:prstGeom prst="ellipse">
            <a:avLst/>
          </a:prstGeom>
          <a:solidFill>
            <a:schemeClr val="accent2">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Segoe UI Light" panose="020B0502040204020203" pitchFamily="34" charset="0"/>
                <a:cs typeface="Segoe UI Light" panose="020B0502040204020203" pitchFamily="34" charset="0"/>
              </a:rPr>
              <a:t>Theory</a:t>
            </a:r>
          </a:p>
        </p:txBody>
      </p:sp>
      <p:sp>
        <p:nvSpPr>
          <p:cNvPr id="12" name="Oval 11">
            <a:extLst>
              <a:ext uri="{FF2B5EF4-FFF2-40B4-BE49-F238E27FC236}">
                <a16:creationId xmlns:a16="http://schemas.microsoft.com/office/drawing/2014/main" id="{8447B9EE-CC7B-4B90-8BFB-A5D17E528011}"/>
              </a:ext>
            </a:extLst>
          </p:cNvPr>
          <p:cNvSpPr>
            <a:spLocks noChangeAspect="1"/>
          </p:cNvSpPr>
          <p:nvPr/>
        </p:nvSpPr>
        <p:spPr>
          <a:xfrm>
            <a:off x="6254920" y="4229613"/>
            <a:ext cx="813669" cy="81366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Segoe UI Light" panose="020B0502040204020203" pitchFamily="34" charset="0"/>
                <a:cs typeface="Segoe UI Light" panose="020B0502040204020203" pitchFamily="34" charset="0"/>
              </a:rPr>
              <a:t>Assignment</a:t>
            </a:r>
          </a:p>
        </p:txBody>
      </p:sp>
    </p:spTree>
    <p:extLst>
      <p:ext uri="{BB962C8B-B14F-4D97-AF65-F5344CB8AC3E}">
        <p14:creationId xmlns:p14="http://schemas.microsoft.com/office/powerpoint/2010/main" val="3767391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Research project</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7663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all" spc="0" normalizeH="0" baseline="0" noProof="0" dirty="0">
                <a:ln>
                  <a:noFill/>
                </a:ln>
                <a:solidFill>
                  <a:srgbClr val="0000FF"/>
                </a:solidFill>
                <a:effectLst/>
                <a:uLnTx/>
                <a:uFillTx/>
                <a:latin typeface="Segoe UI Light (Headings)"/>
                <a:ea typeface="+mn-ea"/>
                <a:cs typeface="+mn-cs"/>
              </a:rPr>
              <a:t>Research Project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spc="0" normalizeH="0" baseline="0" noProof="0" dirty="0">
                <a:ln>
                  <a:noFill/>
                </a:ln>
                <a:solidFill>
                  <a:schemeClr val="tx1"/>
                </a:solidFill>
                <a:effectLst/>
                <a:uLnTx/>
                <a:uFillTx/>
                <a:latin typeface="Segoe UI Light (Headings)"/>
                <a:ea typeface="+mn-ea"/>
                <a:cs typeface="+mn-cs"/>
              </a:rPr>
              <a:t>vs</a:t>
            </a:r>
            <a:r>
              <a:rPr kumimoji="0" lang="en-US" sz="4400" b="0" i="0" u="none" strike="noStrike" kern="1200" cap="all" spc="0" normalizeH="0" baseline="0" noProof="0" dirty="0">
                <a:ln>
                  <a:noFill/>
                </a:ln>
                <a:solidFill>
                  <a:schemeClr val="tx1"/>
                </a:solidFill>
                <a:effectLst/>
                <a:uLnTx/>
                <a:uFillTx/>
                <a:latin typeface="Segoe UI Light (Headings)"/>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all" spc="0" normalizeH="0" baseline="0" noProof="0" dirty="0">
                <a:ln>
                  <a:noFill/>
                </a:ln>
                <a:solidFill>
                  <a:schemeClr val="accent1"/>
                </a:solidFill>
                <a:effectLst/>
                <a:uLnTx/>
                <a:uFillTx/>
                <a:latin typeface="Segoe UI Light (Headings)"/>
                <a:ea typeface="+mn-ea"/>
                <a:cs typeface="+mn-cs"/>
              </a:rPr>
              <a:t>Software Project</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1467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5EA86A-963B-48D7-B271-FC1FEC4AF5B4}"/>
              </a:ext>
            </a:extLst>
          </p:cNvPr>
          <p:cNvSpPr txBox="1"/>
          <p:nvPr/>
        </p:nvSpPr>
        <p:spPr>
          <a:xfrm>
            <a:off x="-1" y="0"/>
            <a:ext cx="6632053" cy="830997"/>
          </a:xfrm>
          <a:prstGeom prst="rect">
            <a:avLst/>
          </a:prstGeom>
          <a:noFill/>
        </p:spPr>
        <p:txBody>
          <a:bodyPr wrap="square" rtlCol="0">
            <a:spAutoFit/>
          </a:bodyPr>
          <a:lstStyle/>
          <a:p>
            <a:r>
              <a:rPr lang="en-US" sz="4800" dirty="0">
                <a:latin typeface="Segoe UI Light" panose="020B0502040204020203" pitchFamily="34" charset="0"/>
                <a:cs typeface="Segoe UI Light" panose="020B0502040204020203" pitchFamily="34" charset="0"/>
              </a:rPr>
              <a:t>Research Project</a:t>
            </a:r>
          </a:p>
        </p:txBody>
      </p:sp>
      <p:sp>
        <p:nvSpPr>
          <p:cNvPr id="8" name="Arrow: Circular 7">
            <a:extLst>
              <a:ext uri="{FF2B5EF4-FFF2-40B4-BE49-F238E27FC236}">
                <a16:creationId xmlns:a16="http://schemas.microsoft.com/office/drawing/2014/main" id="{6D9280AF-2CDE-49D3-A7B1-7822BF67C8BE}"/>
              </a:ext>
            </a:extLst>
          </p:cNvPr>
          <p:cNvSpPr/>
          <p:nvPr/>
        </p:nvSpPr>
        <p:spPr>
          <a:xfrm rot="16200000">
            <a:off x="371666" y="1837949"/>
            <a:ext cx="2490109" cy="2490326"/>
          </a:xfrm>
          <a:prstGeom prst="circularArrow">
            <a:avLst>
              <a:gd name="adj1" fmla="val 10980"/>
              <a:gd name="adj2" fmla="val 1142322"/>
              <a:gd name="adj3" fmla="val 4500000"/>
              <a:gd name="adj4" fmla="val 10800000"/>
              <a:gd name="adj5" fmla="val 12500"/>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82257D45-6C3C-402E-BFE1-E7CD0D8C41B0}"/>
              </a:ext>
            </a:extLst>
          </p:cNvPr>
          <p:cNvSpPr/>
          <p:nvPr/>
        </p:nvSpPr>
        <p:spPr>
          <a:xfrm>
            <a:off x="837409" y="2727563"/>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latin typeface="Segoe UI Light" panose="020B0502040204020203" pitchFamily="34" charset="0"/>
                <a:cs typeface="Segoe UI Light" panose="020B0502040204020203" pitchFamily="34" charset="0"/>
              </a:rPr>
              <a:t>Problem Definition</a:t>
            </a:r>
          </a:p>
        </p:txBody>
      </p:sp>
      <p:sp>
        <p:nvSpPr>
          <p:cNvPr id="10" name="Shape 9">
            <a:extLst>
              <a:ext uri="{FF2B5EF4-FFF2-40B4-BE49-F238E27FC236}">
                <a16:creationId xmlns:a16="http://schemas.microsoft.com/office/drawing/2014/main" id="{1D079861-6A6B-4974-BD9F-FE7F27CF439F}"/>
              </a:ext>
            </a:extLst>
          </p:cNvPr>
          <p:cNvSpPr/>
          <p:nvPr/>
        </p:nvSpPr>
        <p:spPr>
          <a:xfrm rot="16200000">
            <a:off x="1802186" y="2529724"/>
            <a:ext cx="2490109" cy="2490326"/>
          </a:xfrm>
          <a:prstGeom prst="leftCircularArrow">
            <a:avLst>
              <a:gd name="adj1" fmla="val 10980"/>
              <a:gd name="adj2" fmla="val 1142322"/>
              <a:gd name="adj3" fmla="val 6300000"/>
              <a:gd name="adj4" fmla="val 18900000"/>
              <a:gd name="adj5" fmla="val 12500"/>
            </a:avLst>
          </a:pr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3DBCBACB-0146-4AD7-A251-4CB5DB6E3098}"/>
              </a:ext>
            </a:extLst>
          </p:cNvPr>
          <p:cNvSpPr/>
          <p:nvPr/>
        </p:nvSpPr>
        <p:spPr>
          <a:xfrm>
            <a:off x="2250250" y="3467841"/>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latin typeface="Segoe UI Light" panose="020B0502040204020203" pitchFamily="34" charset="0"/>
                <a:cs typeface="Segoe UI Light" panose="020B0502040204020203" pitchFamily="34" charset="0"/>
              </a:rPr>
              <a:t>Literature Review</a:t>
            </a:r>
          </a:p>
        </p:txBody>
      </p:sp>
      <p:sp>
        <p:nvSpPr>
          <p:cNvPr id="12" name="Arrow: Circular 11">
            <a:extLst>
              <a:ext uri="{FF2B5EF4-FFF2-40B4-BE49-F238E27FC236}">
                <a16:creationId xmlns:a16="http://schemas.microsoft.com/office/drawing/2014/main" id="{01519C99-32A7-483C-8D25-D803F037886E}"/>
              </a:ext>
            </a:extLst>
          </p:cNvPr>
          <p:cNvSpPr/>
          <p:nvPr/>
        </p:nvSpPr>
        <p:spPr>
          <a:xfrm rot="16200000">
            <a:off x="3239249" y="1837949"/>
            <a:ext cx="2490109" cy="2490326"/>
          </a:xfrm>
          <a:prstGeom prst="circularArrow">
            <a:avLst>
              <a:gd name="adj1" fmla="val 10980"/>
              <a:gd name="adj2" fmla="val 1142322"/>
              <a:gd name="adj3" fmla="val 4500000"/>
              <a:gd name="adj4" fmla="val 13500000"/>
              <a:gd name="adj5" fmla="val 12500"/>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EC15891D-3D19-4051-94A4-3E815F5079BD}"/>
              </a:ext>
            </a:extLst>
          </p:cNvPr>
          <p:cNvSpPr/>
          <p:nvPr/>
        </p:nvSpPr>
        <p:spPr>
          <a:xfrm>
            <a:off x="3708264" y="2736307"/>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latin typeface="Segoe UI Light" panose="020B0502040204020203" pitchFamily="34" charset="0"/>
                <a:cs typeface="Segoe UI Light" panose="020B0502040204020203" pitchFamily="34" charset="0"/>
              </a:rPr>
              <a:t>Presentation I: Proposal</a:t>
            </a:r>
          </a:p>
        </p:txBody>
      </p:sp>
      <p:sp>
        <p:nvSpPr>
          <p:cNvPr id="14" name="Shape 13">
            <a:extLst>
              <a:ext uri="{FF2B5EF4-FFF2-40B4-BE49-F238E27FC236}">
                <a16:creationId xmlns:a16="http://schemas.microsoft.com/office/drawing/2014/main" id="{D4DC0DD2-EDB2-4BC1-9807-5668727946C3}"/>
              </a:ext>
            </a:extLst>
          </p:cNvPr>
          <p:cNvSpPr/>
          <p:nvPr/>
        </p:nvSpPr>
        <p:spPr>
          <a:xfrm rot="16200000">
            <a:off x="4673041" y="2529724"/>
            <a:ext cx="2490109" cy="2490326"/>
          </a:xfrm>
          <a:prstGeom prst="leftCircularArrow">
            <a:avLst>
              <a:gd name="adj1" fmla="val 10980"/>
              <a:gd name="adj2" fmla="val 1142322"/>
              <a:gd name="adj3" fmla="val 6300000"/>
              <a:gd name="adj4" fmla="val 18900000"/>
              <a:gd name="adj5" fmla="val 12500"/>
            </a:avLst>
          </a:prstGeom>
          <a:solidFill>
            <a:srgbClr val="769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EBE96E32-85E6-4CBA-B27E-B9F89ADB4950}"/>
              </a:ext>
            </a:extLst>
          </p:cNvPr>
          <p:cNvSpPr/>
          <p:nvPr/>
        </p:nvSpPr>
        <p:spPr>
          <a:xfrm>
            <a:off x="5155380" y="3632239"/>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latin typeface="Segoe UI Light" panose="020B0502040204020203" pitchFamily="34" charset="0"/>
                <a:cs typeface="Segoe UI Light" panose="020B0502040204020203" pitchFamily="34" charset="0"/>
              </a:rPr>
              <a:t>Proposed Solution</a:t>
            </a:r>
          </a:p>
        </p:txBody>
      </p:sp>
      <p:sp>
        <p:nvSpPr>
          <p:cNvPr id="16" name="Arrow: Circular 15">
            <a:extLst>
              <a:ext uri="{FF2B5EF4-FFF2-40B4-BE49-F238E27FC236}">
                <a16:creationId xmlns:a16="http://schemas.microsoft.com/office/drawing/2014/main" id="{F07DB02B-60EB-47B7-A36E-FFD6E3B1FB2A}"/>
              </a:ext>
            </a:extLst>
          </p:cNvPr>
          <p:cNvSpPr/>
          <p:nvPr/>
        </p:nvSpPr>
        <p:spPr>
          <a:xfrm rot="16200000">
            <a:off x="6104652" y="1837949"/>
            <a:ext cx="2490109" cy="2490326"/>
          </a:xfrm>
          <a:prstGeom prst="circularArrow">
            <a:avLst>
              <a:gd name="adj1" fmla="val 10980"/>
              <a:gd name="adj2" fmla="val 1142322"/>
              <a:gd name="adj3" fmla="val 4500000"/>
              <a:gd name="adj4" fmla="val 135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07CA92CC-D47E-4D8E-B0C1-17670F5B17BA}"/>
              </a:ext>
            </a:extLst>
          </p:cNvPr>
          <p:cNvSpPr/>
          <p:nvPr/>
        </p:nvSpPr>
        <p:spPr>
          <a:xfrm>
            <a:off x="6545001" y="2720670"/>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a:latin typeface="Segoe UI Light" panose="020B0502040204020203" pitchFamily="34" charset="0"/>
                <a:cs typeface="Segoe UI Light" panose="020B0502040204020203" pitchFamily="34" charset="0"/>
              </a:rPr>
              <a:t>Experiment</a:t>
            </a:r>
            <a:endParaRPr lang="en-US" sz="2000" kern="1200" dirty="0">
              <a:latin typeface="Segoe UI Light" panose="020B0502040204020203" pitchFamily="34" charset="0"/>
              <a:cs typeface="Segoe UI Light" panose="020B0502040204020203" pitchFamily="34" charset="0"/>
            </a:endParaRPr>
          </a:p>
        </p:txBody>
      </p:sp>
      <p:sp>
        <p:nvSpPr>
          <p:cNvPr id="18" name="Shape 17">
            <a:extLst>
              <a:ext uri="{FF2B5EF4-FFF2-40B4-BE49-F238E27FC236}">
                <a16:creationId xmlns:a16="http://schemas.microsoft.com/office/drawing/2014/main" id="{6FC79A1B-6A2D-4418-A87A-BB1364234978}"/>
              </a:ext>
            </a:extLst>
          </p:cNvPr>
          <p:cNvSpPr/>
          <p:nvPr/>
        </p:nvSpPr>
        <p:spPr>
          <a:xfrm rot="16200000">
            <a:off x="7538443" y="2529724"/>
            <a:ext cx="2490109" cy="2490326"/>
          </a:xfrm>
          <a:prstGeom prst="leftCircularArrow">
            <a:avLst>
              <a:gd name="adj1" fmla="val 10980"/>
              <a:gd name="adj2" fmla="val 1142322"/>
              <a:gd name="adj3" fmla="val 6300000"/>
              <a:gd name="adj4" fmla="val 18900000"/>
              <a:gd name="adj5" fmla="val 125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4E2B1079-F34F-4D5B-A5D5-7CBEF86978EA}"/>
              </a:ext>
            </a:extLst>
          </p:cNvPr>
          <p:cNvSpPr/>
          <p:nvPr/>
        </p:nvSpPr>
        <p:spPr>
          <a:xfrm>
            <a:off x="7983265" y="3605447"/>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latin typeface="Segoe UI Light" panose="020B0502040204020203" pitchFamily="34" charset="0"/>
                <a:cs typeface="Segoe UI Light" panose="020B0502040204020203" pitchFamily="34" charset="0"/>
              </a:rPr>
              <a:t>Presentation II: Demo</a:t>
            </a:r>
          </a:p>
        </p:txBody>
      </p:sp>
      <p:sp>
        <p:nvSpPr>
          <p:cNvPr id="20" name="Block Arc 19">
            <a:extLst>
              <a:ext uri="{FF2B5EF4-FFF2-40B4-BE49-F238E27FC236}">
                <a16:creationId xmlns:a16="http://schemas.microsoft.com/office/drawing/2014/main" id="{447B4B3B-FD76-4069-ABC2-5C40B833656C}"/>
              </a:ext>
            </a:extLst>
          </p:cNvPr>
          <p:cNvSpPr/>
          <p:nvPr/>
        </p:nvSpPr>
        <p:spPr>
          <a:xfrm rot="16200000">
            <a:off x="9135092" y="2011312"/>
            <a:ext cx="2139317" cy="2140329"/>
          </a:xfrm>
          <a:prstGeom prst="blockArc">
            <a:avLst>
              <a:gd name="adj1" fmla="val 13500000"/>
              <a:gd name="adj2" fmla="val 10800000"/>
              <a:gd name="adj3" fmla="val 12740"/>
            </a:avLst>
          </a:pr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665E940D-3A38-4F86-AB54-F9725CF011A4}"/>
              </a:ext>
            </a:extLst>
          </p:cNvPr>
          <p:cNvSpPr/>
          <p:nvPr/>
        </p:nvSpPr>
        <p:spPr>
          <a:xfrm>
            <a:off x="9526296" y="2736307"/>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latin typeface="Segoe UI Light" panose="020B0502040204020203" pitchFamily="34" charset="0"/>
                <a:cs typeface="Segoe UI Light" panose="020B0502040204020203" pitchFamily="34" charset="0"/>
              </a:rPr>
              <a:t>Conference Submission</a:t>
            </a:r>
          </a:p>
        </p:txBody>
      </p:sp>
    </p:spTree>
    <p:extLst>
      <p:ext uri="{BB962C8B-B14F-4D97-AF65-F5344CB8AC3E}">
        <p14:creationId xmlns:p14="http://schemas.microsoft.com/office/powerpoint/2010/main" val="290728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ECC3783C-9297-4EC6-8E04-0138F6D182BF}"/>
              </a:ext>
            </a:extLst>
          </p:cNvPr>
          <p:cNvPicPr>
            <a:picLocks noChangeAspect="1"/>
          </p:cNvPicPr>
          <p:nvPr/>
        </p:nvPicPr>
        <p:blipFill rotWithShape="1">
          <a:blip r:embed="rId2"/>
          <a:srcRect r="2204"/>
          <a:stretch/>
        </p:blipFill>
        <p:spPr>
          <a:xfrm>
            <a:off x="20" y="1282"/>
            <a:ext cx="12191980" cy="6856718"/>
          </a:xfrm>
          <a:prstGeom prst="rect">
            <a:avLst/>
          </a:prstGeom>
        </p:spPr>
      </p:pic>
    </p:spTree>
    <p:extLst>
      <p:ext uri="{BB962C8B-B14F-4D97-AF65-F5344CB8AC3E}">
        <p14:creationId xmlns:p14="http://schemas.microsoft.com/office/powerpoint/2010/main" val="658108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cap="all" dirty="0">
                <a:solidFill>
                  <a:schemeClr val="tx1"/>
                </a:solidFill>
                <a:latin typeface="Segoe UI Light (Headings)"/>
              </a:rPr>
              <a:t>Theory</a:t>
            </a:r>
            <a:endParaRPr kumimoji="0" lang="en-US" sz="4400" b="0" i="0" u="none" strike="noStrike" kern="1200" cap="all" spc="0" normalizeH="0" baseline="0" noProof="0" dirty="0">
              <a:ln>
                <a:noFill/>
              </a:ln>
              <a:solidFill>
                <a:schemeClr val="tx1"/>
              </a:solidFill>
              <a:effectLst/>
              <a:uLnTx/>
              <a:uFillTx/>
              <a:latin typeface="Segoe UI Light (Headings)"/>
              <a:ea typeface="+mn-ea"/>
              <a:cs typeface="+mn-c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4360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ACC362-2BB3-4A2E-9442-129A15BE1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017" y="935098"/>
            <a:ext cx="6296025"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D4733-2CF8-4261-B57F-D8247A030C32}"/>
              </a:ext>
            </a:extLst>
          </p:cNvPr>
          <p:cNvSpPr txBox="1"/>
          <p:nvPr/>
        </p:nvSpPr>
        <p:spPr>
          <a:xfrm>
            <a:off x="378957" y="1366897"/>
            <a:ext cx="4889729" cy="4124206"/>
          </a:xfrm>
          <a:prstGeom prst="rect">
            <a:avLst/>
          </a:prstGeom>
          <a:noFill/>
        </p:spPr>
        <p:txBody>
          <a:bodyPr wrap="square">
            <a:spAutoFit/>
          </a:bodyPr>
          <a:lstStyle/>
          <a:p>
            <a:pPr algn="just"/>
            <a:r>
              <a:rPr lang="en-US" sz="4400" i="0" dirty="0">
                <a:solidFill>
                  <a:srgbClr val="202122"/>
                </a:solidFill>
                <a:effectLst/>
                <a:latin typeface="Segoe UI Light" panose="020B0502040204020203" pitchFamily="34" charset="0"/>
                <a:cs typeface="Segoe UI Light" panose="020B0502040204020203" pitchFamily="34" charset="0"/>
              </a:rPr>
              <a:t>The Turing Test</a:t>
            </a:r>
          </a:p>
          <a:p>
            <a:pPr algn="just"/>
            <a:r>
              <a:rPr lang="en-US" sz="2800" i="0" dirty="0">
                <a:solidFill>
                  <a:srgbClr val="202122"/>
                </a:solidFill>
                <a:effectLst/>
                <a:latin typeface="Segoe UI Light" panose="020B0502040204020203" pitchFamily="34" charset="0"/>
                <a:cs typeface="Segoe UI Light" panose="020B0502040204020203" pitchFamily="34" charset="0"/>
              </a:rPr>
              <a:t>by </a:t>
            </a:r>
            <a:r>
              <a:rPr lang="en-US" sz="2800" i="0" u="none" strike="noStrike" dirty="0">
                <a:solidFill>
                  <a:srgbClr val="0B0080"/>
                </a:solidFill>
                <a:effectLst/>
                <a:latin typeface="Segoe UI Light" panose="020B0502040204020203" pitchFamily="34" charset="0"/>
                <a:cs typeface="Segoe UI Light" panose="020B0502040204020203" pitchFamily="34" charset="0"/>
              </a:rPr>
              <a:t>Alan Turing</a:t>
            </a:r>
            <a:r>
              <a:rPr lang="en-US" sz="2800" i="0" dirty="0">
                <a:solidFill>
                  <a:srgbClr val="202122"/>
                </a:solidFill>
                <a:effectLst/>
                <a:latin typeface="Segoe UI Light" panose="020B0502040204020203" pitchFamily="34" charset="0"/>
                <a:cs typeface="Segoe UI Light" panose="020B0502040204020203" pitchFamily="34" charset="0"/>
              </a:rPr>
              <a:t> in 1950</a:t>
            </a:r>
          </a:p>
          <a:p>
            <a:pPr algn="just"/>
            <a:endParaRPr lang="en-US" i="0" dirty="0">
              <a:solidFill>
                <a:srgbClr val="202122"/>
              </a:solidFill>
              <a:effectLst/>
              <a:latin typeface="Segoe UI Light" panose="020B0502040204020203" pitchFamily="34" charset="0"/>
              <a:cs typeface="Segoe UI Light" panose="020B0502040204020203" pitchFamily="34" charset="0"/>
            </a:endParaRPr>
          </a:p>
          <a:p>
            <a:pPr algn="just"/>
            <a:r>
              <a:rPr lang="en-US" sz="2400" i="0" dirty="0">
                <a:solidFill>
                  <a:srgbClr val="202122"/>
                </a:solidFill>
                <a:effectLst/>
                <a:latin typeface="Segoe UI Light" panose="020B0502040204020203" pitchFamily="34" charset="0"/>
                <a:cs typeface="Segoe UI Light" panose="020B0502040204020203" pitchFamily="34" charset="0"/>
              </a:rPr>
              <a:t>Player C, the interrogator, is given the task of trying to determine which player – A or B – is a computer and which is a human. The interrogator is limited to using the responses to </a:t>
            </a:r>
            <a:r>
              <a:rPr lang="en-US" sz="2400" dirty="0">
                <a:solidFill>
                  <a:srgbClr val="202122"/>
                </a:solidFill>
                <a:effectLst/>
                <a:highlight>
                  <a:srgbClr val="00FF00"/>
                </a:highlight>
                <a:latin typeface="Segoe UI Light" panose="020B0502040204020203" pitchFamily="34" charset="0"/>
                <a:cs typeface="Segoe UI Light" panose="020B0502040204020203" pitchFamily="34" charset="0"/>
              </a:rPr>
              <a:t>written</a:t>
            </a:r>
            <a:r>
              <a:rPr lang="en-US" sz="2400" i="0" dirty="0">
                <a:solidFill>
                  <a:srgbClr val="202122"/>
                </a:solidFill>
                <a:effectLst/>
                <a:latin typeface="Segoe UI Light" panose="020B0502040204020203" pitchFamily="34" charset="0"/>
                <a:cs typeface="Segoe UI Light" panose="020B0502040204020203" pitchFamily="34" charset="0"/>
              </a:rPr>
              <a:t> questions to make the determination.</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21846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969150-6BFC-40B4-B932-998A5B884132}"/>
              </a:ext>
            </a:extLst>
          </p:cNvPr>
          <p:cNvPicPr>
            <a:picLocks noChangeAspect="1"/>
          </p:cNvPicPr>
          <p:nvPr/>
        </p:nvPicPr>
        <p:blipFill rotWithShape="1">
          <a:blip r:embed="rId2"/>
          <a:srcRect t="491" b="712"/>
          <a:stretch/>
        </p:blipFill>
        <p:spPr>
          <a:xfrm>
            <a:off x="0" y="1304925"/>
            <a:ext cx="12192000" cy="4238625"/>
          </a:xfrm>
          <a:prstGeom prst="rect">
            <a:avLst/>
          </a:prstGeom>
        </p:spPr>
      </p:pic>
    </p:spTree>
    <p:extLst>
      <p:ext uri="{BB962C8B-B14F-4D97-AF65-F5344CB8AC3E}">
        <p14:creationId xmlns:p14="http://schemas.microsoft.com/office/powerpoint/2010/main" val="2981579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cap="all" dirty="0">
                <a:solidFill>
                  <a:schemeClr val="tx1"/>
                </a:solidFill>
                <a:latin typeface="Segoe UI Light (Headings)"/>
              </a:rPr>
              <a:t>Books &amp; Resources</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1545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20577-C7A0-4DFC-B846-F76C1686F9BA}"/>
              </a:ext>
            </a:extLst>
          </p:cNvPr>
          <p:cNvPicPr>
            <a:picLocks noChangeAspect="1"/>
          </p:cNvPicPr>
          <p:nvPr/>
        </p:nvPicPr>
        <p:blipFill>
          <a:blip r:embed="rId2"/>
          <a:stretch>
            <a:fillRect/>
          </a:stretch>
        </p:blipFill>
        <p:spPr>
          <a:xfrm>
            <a:off x="-1" y="443888"/>
            <a:ext cx="12192000" cy="5970223"/>
          </a:xfrm>
          <a:prstGeom prst="rect">
            <a:avLst/>
          </a:prstGeom>
        </p:spPr>
      </p:pic>
    </p:spTree>
    <p:extLst>
      <p:ext uri="{BB962C8B-B14F-4D97-AF65-F5344CB8AC3E}">
        <p14:creationId xmlns:p14="http://schemas.microsoft.com/office/powerpoint/2010/main" val="2232189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all" spc="0" normalizeH="0" baseline="0" noProof="0" dirty="0">
                <a:ln>
                  <a:noFill/>
                </a:ln>
                <a:solidFill>
                  <a:prstClr val="black"/>
                </a:solidFill>
                <a:effectLst/>
                <a:uLnTx/>
                <a:uFillTx/>
                <a:latin typeface="Segoe UI Light (Headings)"/>
                <a:ea typeface="+mn-ea"/>
                <a:cs typeface="+mn-cs"/>
              </a:rPr>
              <a:t>Marking schema</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6924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3EF74B-4034-4B2D-8609-9D14E53C1E84}"/>
              </a:ext>
            </a:extLst>
          </p:cNvPr>
          <p:cNvPicPr>
            <a:picLocks noChangeAspect="1"/>
          </p:cNvPicPr>
          <p:nvPr/>
        </p:nvPicPr>
        <p:blipFill>
          <a:blip r:embed="rId2"/>
          <a:stretch>
            <a:fillRect/>
          </a:stretch>
        </p:blipFill>
        <p:spPr>
          <a:xfrm>
            <a:off x="0" y="1403987"/>
            <a:ext cx="12192000" cy="4050025"/>
          </a:xfrm>
          <a:prstGeom prst="rect">
            <a:avLst/>
          </a:prstGeom>
        </p:spPr>
      </p:pic>
    </p:spTree>
    <p:extLst>
      <p:ext uri="{BB962C8B-B14F-4D97-AF65-F5344CB8AC3E}">
        <p14:creationId xmlns:p14="http://schemas.microsoft.com/office/powerpoint/2010/main" val="3769052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all" spc="0" normalizeH="0" baseline="0" noProof="0" dirty="0">
                <a:ln>
                  <a:noFill/>
                </a:ln>
                <a:solidFill>
                  <a:prstClr val="black"/>
                </a:solidFill>
                <a:effectLst/>
                <a:uLnTx/>
                <a:uFillTx/>
                <a:latin typeface="Segoe UI Light (Headings)"/>
                <a:ea typeface="+mn-ea"/>
                <a:cs typeface="+mn-cs"/>
              </a:rPr>
              <a:t>me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3502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on a beach next to the ocean&#10;&#10;Description automatically generated">
            <a:extLst>
              <a:ext uri="{FF2B5EF4-FFF2-40B4-BE49-F238E27FC236}">
                <a16:creationId xmlns:a16="http://schemas.microsoft.com/office/drawing/2014/main" id="{0BF999A1-CDFB-40AF-93DE-C9AC61B4DED6}"/>
              </a:ext>
            </a:extLst>
          </p:cNvPr>
          <p:cNvPicPr>
            <a:picLocks noChangeAspect="1"/>
          </p:cNvPicPr>
          <p:nvPr/>
        </p:nvPicPr>
        <p:blipFill rotWithShape="1">
          <a:blip r:embed="rId3"/>
          <a:srcRect l="10630" r="12609" b="5834"/>
          <a:stretch/>
        </p:blipFill>
        <p:spPr>
          <a:xfrm>
            <a:off x="-377689" y="0"/>
            <a:ext cx="12947377" cy="6858000"/>
          </a:xfrm>
          <a:prstGeom prst="rect">
            <a:avLst/>
          </a:prstGeom>
        </p:spPr>
      </p:pic>
      <p:sp>
        <p:nvSpPr>
          <p:cNvPr id="28" name="Title 1">
            <a:extLst>
              <a:ext uri="{FF2B5EF4-FFF2-40B4-BE49-F238E27FC236}">
                <a16:creationId xmlns:a16="http://schemas.microsoft.com/office/drawing/2014/main" id="{6AB386CA-A3F4-4CD8-B9EB-AD51F4DFCF61}"/>
              </a:ext>
            </a:extLst>
          </p:cNvPr>
          <p:cNvSpPr txBox="1">
            <a:spLocks/>
          </p:cNvSpPr>
          <p:nvPr/>
        </p:nvSpPr>
        <p:spPr>
          <a:xfrm>
            <a:off x="1282700" y="5490560"/>
            <a:ext cx="10909300" cy="1367440"/>
          </a:xfrm>
          <a:prstGeom prst="rect">
            <a:avLst/>
          </a:prstGeom>
          <a:solidFill>
            <a:schemeClr val="tx1">
              <a:alpha val="70000"/>
            </a:schemeClr>
          </a:solidFill>
        </p:spPr>
        <p:txBody>
          <a:bodyPr vert="horz" lIns="91440" tIns="91440" rIns="0" bIns="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fontAlgn="t"/>
            <a:r>
              <a:rPr lang="en-US" sz="1800" b="1" cap="none" dirty="0">
                <a:solidFill>
                  <a:schemeClr val="bg2"/>
                </a:solidFill>
                <a:latin typeface="Segoe UI Light (Headings)"/>
              </a:rPr>
              <a:t>Hossein</a:t>
            </a:r>
            <a:r>
              <a:rPr lang="en-US" sz="1800" cap="none" dirty="0">
                <a:solidFill>
                  <a:schemeClr val="bg2"/>
                </a:solidFill>
                <a:latin typeface="Segoe UI Light (Headings)"/>
              </a:rPr>
              <a:t> Fani, PhD</a:t>
            </a:r>
          </a:p>
          <a:p>
            <a:pPr fontAlgn="t"/>
            <a:r>
              <a:rPr lang="en-US" sz="1800" cap="none" dirty="0">
                <a:solidFill>
                  <a:schemeClr val="bg2"/>
                </a:solidFill>
                <a:latin typeface="Segoe UI Light (Headings)"/>
              </a:rPr>
              <a:t>A</a:t>
            </a:r>
            <a:r>
              <a:rPr lang="en-CA" sz="1800" cap="none" dirty="0" err="1">
                <a:solidFill>
                  <a:schemeClr val="bg2"/>
                </a:solidFill>
                <a:latin typeface="Segoe UI Light (Headings)"/>
              </a:rPr>
              <a:t>ssistant</a:t>
            </a:r>
            <a:r>
              <a:rPr lang="en-CA" sz="1800" cap="none" dirty="0">
                <a:solidFill>
                  <a:schemeClr val="bg2"/>
                </a:solidFill>
                <a:latin typeface="Segoe UI Light (Headings)"/>
              </a:rPr>
              <a:t> Professor, School of Computer Science, Faculty of Science, University of Windsor</a:t>
            </a:r>
          </a:p>
          <a:p>
            <a:pPr fontAlgn="t"/>
            <a:r>
              <a:rPr lang="en-CA" sz="1800" cap="none" dirty="0">
                <a:solidFill>
                  <a:schemeClr val="bg2"/>
                </a:solidFill>
                <a:latin typeface="Segoe UI Light (Headings)"/>
              </a:rPr>
              <a:t>Room 5111, Lambton Tower</a:t>
            </a:r>
            <a:br>
              <a:rPr lang="en-CA" sz="1800" cap="none" dirty="0">
                <a:solidFill>
                  <a:schemeClr val="bg2"/>
                </a:solidFill>
                <a:latin typeface="Segoe UI Light (Headings)"/>
              </a:rPr>
            </a:br>
            <a:r>
              <a:rPr lang="pt-BR" sz="1800" b="1" cap="none" dirty="0">
                <a:solidFill>
                  <a:schemeClr val="bg2"/>
                </a:solidFill>
                <a:latin typeface="Segoe UI Light (Headings)"/>
              </a:rPr>
              <a:t>hfani@uwindsor.ca</a:t>
            </a:r>
            <a:endParaRPr lang="pt-BR" sz="1800" cap="none" dirty="0">
              <a:solidFill>
                <a:schemeClr val="bg2"/>
              </a:solidFill>
              <a:latin typeface="Segoe UI Light (Headings)"/>
            </a:endParaRPr>
          </a:p>
          <a:p>
            <a:r>
              <a:rPr lang="en-US" sz="1800" cap="none" dirty="0">
                <a:solidFill>
                  <a:schemeClr val="bg2"/>
                </a:solidFill>
                <a:latin typeface="Segoe UI Light (Headings)"/>
              </a:rPr>
              <a:t>hfani.myweb.cs.uwindsor.ca</a:t>
            </a:r>
          </a:p>
        </p:txBody>
      </p:sp>
      <p:pic>
        <p:nvPicPr>
          <p:cNvPr id="6" name="Picture 5" descr="A person wearing a blue jacket&#10;&#10;Description automatically generated">
            <a:extLst>
              <a:ext uri="{FF2B5EF4-FFF2-40B4-BE49-F238E27FC236}">
                <a16:creationId xmlns:a16="http://schemas.microsoft.com/office/drawing/2014/main" id="{8B44AB89-842D-46C9-9A8E-E286A564F360}"/>
              </a:ext>
            </a:extLst>
          </p:cNvPr>
          <p:cNvPicPr>
            <a:picLocks noChangeAspect="1"/>
          </p:cNvPicPr>
          <p:nvPr/>
        </p:nvPicPr>
        <p:blipFill rotWithShape="1">
          <a:blip r:embed="rId4"/>
          <a:srcRect l="14431" r="16163" b="22456"/>
          <a:stretch/>
        </p:blipFill>
        <p:spPr>
          <a:xfrm>
            <a:off x="0" y="5471128"/>
            <a:ext cx="1282700" cy="1386872"/>
          </a:xfrm>
          <a:prstGeom prst="rect">
            <a:avLst/>
          </a:prstGeom>
        </p:spPr>
      </p:pic>
    </p:spTree>
    <p:extLst>
      <p:ext uri="{BB962C8B-B14F-4D97-AF65-F5344CB8AC3E}">
        <p14:creationId xmlns:p14="http://schemas.microsoft.com/office/powerpoint/2010/main" val="2506871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schemeClr val="tx1"/>
                </a:solidFill>
                <a:effectLst/>
                <a:uLnTx/>
                <a:uFillTx/>
                <a:latin typeface="Segoe UI Light (Headings)"/>
                <a:ea typeface="+mn-ea"/>
                <a:cs typeface="+mn-cs"/>
              </a:rPr>
              <a:t>OFFICE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2889445"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dirty="0">
                <a:latin typeface="Segoe UI Light (Headings)"/>
              </a:rPr>
              <a:t>Tuesday-Thursday 5:30 PM-6:30 PM</a:t>
            </a:r>
            <a:endParaRPr kumimoji="0" lang="en-CA" sz="1400" b="0" i="0" u="none" strike="noStrike" kern="1200" cap="none" spc="0" normalizeH="0" baseline="0" noProof="0" dirty="0">
              <a:ln>
                <a:noFill/>
              </a:ln>
              <a:effectLst/>
              <a:uLnTx/>
              <a:uFillTx/>
              <a:latin typeface="Segoe UI Light (Headings)"/>
              <a:ea typeface="+mn-ea"/>
              <a:cs typeface="+mn-cs"/>
            </a:endParaRPr>
          </a:p>
        </p:txBody>
      </p:sp>
    </p:spTree>
    <p:extLst>
      <p:ext uri="{BB962C8B-B14F-4D97-AF65-F5344CB8AC3E}">
        <p14:creationId xmlns:p14="http://schemas.microsoft.com/office/powerpoint/2010/main" val="220090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schemeClr val="tx1"/>
                </a:solidFill>
                <a:effectLst/>
                <a:uLnTx/>
                <a:uFillTx/>
                <a:latin typeface="Segoe UI Light (Headings)"/>
                <a:ea typeface="+mn-ea"/>
                <a:cs typeface="+mn-cs"/>
              </a:rPr>
              <a:t>Weekly schedule </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7216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46BDDCC6-B387-437C-8407-07394659B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14176"/>
            <a:ext cx="12192000" cy="2629647"/>
          </a:xfrm>
          <a:prstGeom prst="rect">
            <a:avLst/>
          </a:prstGeom>
        </p:spPr>
      </p:pic>
      <p:sp>
        <p:nvSpPr>
          <p:cNvPr id="11" name="TextBox 10">
            <a:extLst>
              <a:ext uri="{FF2B5EF4-FFF2-40B4-BE49-F238E27FC236}">
                <a16:creationId xmlns:a16="http://schemas.microsoft.com/office/drawing/2014/main" id="{E719145D-124B-4077-812E-665209324971}"/>
              </a:ext>
            </a:extLst>
          </p:cNvPr>
          <p:cNvSpPr txBox="1"/>
          <p:nvPr/>
        </p:nvSpPr>
        <p:spPr>
          <a:xfrm>
            <a:off x="3987800" y="4892645"/>
            <a:ext cx="6096000" cy="584775"/>
          </a:xfrm>
          <a:prstGeom prst="rect">
            <a:avLst/>
          </a:prstGeom>
          <a:noFill/>
        </p:spPr>
        <p:txBody>
          <a:bodyPr wrap="square">
            <a:spAutoFit/>
          </a:bodyPr>
          <a:lstStyle/>
          <a:p>
            <a:r>
              <a:rPr kumimoji="0" lang="en-US" altLang="en-US" sz="3200" b="0" i="0" u="none" strike="noStrike" cap="none" normalizeH="0" baseline="0" dirty="0">
                <a:ln>
                  <a:noFill/>
                </a:ln>
                <a:effectLst/>
                <a:latin typeface="Segoe UI Light" panose="020B0502040204020203" pitchFamily="34" charset="0"/>
                <a:cs typeface="Segoe UI Light" panose="020B0502040204020203" pitchFamily="34" charset="0"/>
              </a:rPr>
              <a:t>Schedule_Timeline.xlsx          </a:t>
            </a:r>
            <a:endParaRPr lang="en-U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5975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4E3A0BB1-2239-489F-86A0-C315211AA103}"/>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p:blipFill>
        <p:spPr>
          <a:xfrm>
            <a:off x="0" y="18288"/>
            <a:ext cx="12192000" cy="6851904"/>
          </a:xfrm>
          <a:prstGeom prst="rect">
            <a:avLst/>
          </a:prstGeom>
        </p:spPr>
      </p:pic>
      <p:sp>
        <p:nvSpPr>
          <p:cNvPr id="3" name="TextBox 2">
            <a:extLst>
              <a:ext uri="{FF2B5EF4-FFF2-40B4-BE49-F238E27FC236}">
                <a16:creationId xmlns:a16="http://schemas.microsoft.com/office/drawing/2014/main" id="{D605A727-5546-4EE1-8B25-D074049E5F70}"/>
              </a:ext>
            </a:extLst>
          </p:cNvPr>
          <p:cNvSpPr txBox="1"/>
          <p:nvPr/>
        </p:nvSpPr>
        <p:spPr>
          <a:xfrm>
            <a:off x="-1" y="6057781"/>
            <a:ext cx="12191999" cy="800219"/>
          </a:xfrm>
          <a:prstGeom prst="rect">
            <a:avLst/>
          </a:prstGeom>
          <a:solidFill>
            <a:schemeClr val="tx1">
              <a:alpha val="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Segoe UI Light" panose="020B0502040204020203" pitchFamily="34" charset="0"/>
                <a:cs typeface="Segoe UI Light" panose="020B0502040204020203" pitchFamily="34" charset="0"/>
              </a:rPr>
              <a:t>Google Duplex: A.I. Assistant Calls Local Businesses To Make Appointments</a:t>
            </a:r>
          </a:p>
          <a:p>
            <a:pPr>
              <a:defRPr/>
            </a:pPr>
            <a:r>
              <a:rPr lang="en-US" dirty="0">
                <a:latin typeface="Segoe UI Light" panose="020B0502040204020203" pitchFamily="34" charset="0"/>
                <a:cs typeface="Segoe UI Light" panose="020B0502040204020203" pitchFamily="34" charset="0"/>
              </a:rPr>
              <a:t>https://www.youtube.com/watch?v=D5VN56jQMWM</a:t>
            </a:r>
          </a:p>
        </p:txBody>
      </p:sp>
    </p:spTree>
    <p:extLst>
      <p:ext uri="{BB962C8B-B14F-4D97-AF65-F5344CB8AC3E}">
        <p14:creationId xmlns:p14="http://schemas.microsoft.com/office/powerpoint/2010/main" val="89596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all" spc="0" normalizeH="0" baseline="0" noProof="0" dirty="0">
                <a:ln>
                  <a:noFill/>
                </a:ln>
                <a:solidFill>
                  <a:prstClr val="black"/>
                </a:solidFill>
                <a:effectLst/>
                <a:uLnTx/>
                <a:uFillTx/>
                <a:latin typeface="Segoe UI Light (Headings)"/>
                <a:ea typeface="+mn-ea"/>
                <a:cs typeface="+mn-cs"/>
              </a:rPr>
              <a:t>BB tour</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4754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C257D89B-D371-43C3-A3FA-33E53921715C}"/>
              </a:ext>
            </a:extLst>
          </p:cNvPr>
          <p:cNvPicPr>
            <a:picLocks noChangeAspect="1"/>
          </p:cNvPicPr>
          <p:nvPr/>
        </p:nvPicPr>
        <p:blipFill rotWithShape="1">
          <a:blip r:embed="rId2"/>
          <a:srcRect l="-71" t="-1" r="-41" b="-1"/>
          <a:stretch/>
        </p:blipFill>
        <p:spPr>
          <a:xfrm>
            <a:off x="-1524" y="323490"/>
            <a:ext cx="12192000" cy="6211019"/>
          </a:xfrm>
          <a:prstGeom prst="rect">
            <a:avLst/>
          </a:prstGeom>
        </p:spPr>
      </p:pic>
    </p:spTree>
    <p:extLst>
      <p:ext uri="{BB962C8B-B14F-4D97-AF65-F5344CB8AC3E}">
        <p14:creationId xmlns:p14="http://schemas.microsoft.com/office/powerpoint/2010/main" val="42153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indoor, person&#10;&#10;Description automatically generated">
            <a:extLst>
              <a:ext uri="{FF2B5EF4-FFF2-40B4-BE49-F238E27FC236}">
                <a16:creationId xmlns:a16="http://schemas.microsoft.com/office/drawing/2014/main" id="{8611D00E-E55C-41C6-85CA-1F31B9AF3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95250"/>
            <a:ext cx="11938000" cy="6667500"/>
          </a:xfrm>
          <a:prstGeom prst="rect">
            <a:avLst/>
          </a:prstGeom>
        </p:spPr>
      </p:pic>
    </p:spTree>
    <p:extLst>
      <p:ext uri="{BB962C8B-B14F-4D97-AF65-F5344CB8AC3E}">
        <p14:creationId xmlns:p14="http://schemas.microsoft.com/office/powerpoint/2010/main" val="2359299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EFD6B-4DDA-41B6-8960-18AACCBABF16}"/>
              </a:ext>
            </a:extLst>
          </p:cNvPr>
          <p:cNvSpPr txBox="1"/>
          <p:nvPr/>
        </p:nvSpPr>
        <p:spPr>
          <a:xfrm>
            <a:off x="0" y="2628781"/>
            <a:ext cx="12192000" cy="1446550"/>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i="1" dirty="0">
                <a:solidFill>
                  <a:srgbClr val="0000FF"/>
                </a:solidFill>
                <a:latin typeface="Segoe UI Light" panose="020B0502040204020203" pitchFamily="34" charset="0"/>
                <a:cs typeface="Segoe UI Light" panose="020B0502040204020203" pitchFamily="34" charset="0"/>
              </a:rPr>
              <a:t>Natural</a:t>
            </a:r>
            <a:r>
              <a:rPr lang="en-US" sz="4400" dirty="0">
                <a:latin typeface="Segoe UI Light" panose="020B0502040204020203" pitchFamily="34" charset="0"/>
                <a:cs typeface="Segoe UI Light" panose="020B0502040204020203" pitchFamily="34" charset="0"/>
              </a:rPr>
              <a:t> Language Understanding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latin typeface="Segoe UI Light" panose="020B0502040204020203" pitchFamily="34" charset="0"/>
                <a:cs typeface="Segoe UI Light" panose="020B0502040204020203" pitchFamily="34" charset="0"/>
              </a:rPr>
              <a:t>Speech, </a:t>
            </a:r>
            <a:r>
              <a:rPr lang="en-US" sz="4400" i="1" dirty="0">
                <a:solidFill>
                  <a:srgbClr val="00B050"/>
                </a:solidFill>
                <a:latin typeface="Segoe UI Light" panose="020B0502040204020203" pitchFamily="34" charset="0"/>
                <a:cs typeface="Segoe UI Light" panose="020B0502040204020203" pitchFamily="34" charset="0"/>
              </a:rPr>
              <a:t>Text</a:t>
            </a:r>
            <a:r>
              <a:rPr lang="en-US" sz="4400" dirty="0">
                <a:latin typeface="Segoe UI Light" panose="020B0502040204020203" pitchFamily="34" charset="0"/>
                <a:cs typeface="Segoe UI Light" panose="020B0502040204020203" pitchFamily="34" charset="0"/>
              </a:rPr>
              <a:t>, Emotion, …</a:t>
            </a:r>
          </a:p>
        </p:txBody>
      </p:sp>
    </p:spTree>
    <p:extLst>
      <p:ext uri="{BB962C8B-B14F-4D97-AF65-F5344CB8AC3E}">
        <p14:creationId xmlns:p14="http://schemas.microsoft.com/office/powerpoint/2010/main" val="62263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AF71DC-FE3E-47CA-A317-E27A83C55302}"/>
              </a:ext>
            </a:extLst>
          </p:cNvPr>
          <p:cNvSpPr txBox="1"/>
          <p:nvPr/>
        </p:nvSpPr>
        <p:spPr>
          <a:xfrm>
            <a:off x="0" y="2474893"/>
            <a:ext cx="12192000" cy="954107"/>
          </a:xfrm>
          <a:prstGeom prst="rect">
            <a:avLst/>
          </a:prstGeom>
          <a:solidFill>
            <a:srgbClr val="92D050"/>
          </a:solidFill>
        </p:spPr>
        <p:txBody>
          <a:bodyPr wrap="square">
            <a:spAutoFit/>
          </a:bodyPr>
          <a:lstStyle/>
          <a:p>
            <a:r>
              <a:rPr lang="en-US" sz="2800" b="0" i="0" u="none" strike="noStrike" baseline="0" dirty="0">
                <a:latin typeface="Segoe UI Light" panose="020B0502040204020203" pitchFamily="34" charset="0"/>
                <a:cs typeface="Segoe UI Light" panose="020B0502040204020203" pitchFamily="34" charset="0"/>
              </a:rPr>
              <a:t>The capacity for language is one of the central features of human intelligence and is therefore a prerequisite for artificial intelligence.</a:t>
            </a:r>
          </a:p>
        </p:txBody>
      </p:sp>
      <p:sp>
        <p:nvSpPr>
          <p:cNvPr id="5" name="TextBox 4">
            <a:extLst>
              <a:ext uri="{FF2B5EF4-FFF2-40B4-BE49-F238E27FC236}">
                <a16:creationId xmlns:a16="http://schemas.microsoft.com/office/drawing/2014/main" id="{8743512A-D504-434A-B6E1-994480532748}"/>
              </a:ext>
            </a:extLst>
          </p:cNvPr>
          <p:cNvSpPr txBox="1"/>
          <p:nvPr/>
        </p:nvSpPr>
        <p:spPr>
          <a:xfrm>
            <a:off x="0" y="1676200"/>
            <a:ext cx="12192000" cy="769441"/>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latin typeface="Segoe UI Light" panose="020B0502040204020203" pitchFamily="34" charset="0"/>
                <a:cs typeface="Segoe UI Light" panose="020B0502040204020203" pitchFamily="34" charset="0"/>
              </a:rPr>
              <a:t>Research Priorities for Artificial Intelligence </a:t>
            </a:r>
          </a:p>
        </p:txBody>
      </p:sp>
      <p:sp>
        <p:nvSpPr>
          <p:cNvPr id="7" name="TextBox 6">
            <a:extLst>
              <a:ext uri="{FF2B5EF4-FFF2-40B4-BE49-F238E27FC236}">
                <a16:creationId xmlns:a16="http://schemas.microsoft.com/office/drawing/2014/main" id="{0586EB25-BD8B-4B69-B93B-EE81E84B6E01}"/>
              </a:ext>
            </a:extLst>
          </p:cNvPr>
          <p:cNvSpPr txBox="1"/>
          <p:nvPr/>
        </p:nvSpPr>
        <p:spPr>
          <a:xfrm>
            <a:off x="0" y="3439202"/>
            <a:ext cx="12192000" cy="1815882"/>
          </a:xfrm>
          <a:prstGeom prst="rect">
            <a:avLst/>
          </a:prstGeom>
          <a:solidFill>
            <a:srgbClr val="FFC000"/>
          </a:solidFill>
        </p:spPr>
        <p:txBody>
          <a:bodyPr wrap="square">
            <a:spAutoFit/>
          </a:bodyPr>
          <a:lstStyle/>
          <a:p>
            <a:pPr algn="l"/>
            <a:r>
              <a:rPr lang="en-US" sz="2800" b="0" i="0" u="none" strike="noStrike" baseline="0" dirty="0">
                <a:latin typeface="Segoe UI Light" panose="020B0502040204020203" pitchFamily="34" charset="0"/>
                <a:cs typeface="Segoe UI Light" panose="020B0502040204020203" pitchFamily="34" charset="0"/>
              </a:rPr>
              <a:t>Despite its many practical applications, language is perhaps number </a:t>
            </a:r>
            <a:r>
              <a:rPr lang="en-US" sz="2800" b="0" i="0" u="none" strike="noStrike" baseline="0" dirty="0">
                <a:highlight>
                  <a:srgbClr val="FFFF00"/>
                </a:highlight>
                <a:latin typeface="Segoe UI Light" panose="020B0502040204020203" pitchFamily="34" charset="0"/>
                <a:cs typeface="Segoe UI Light" panose="020B0502040204020203" pitchFamily="34" charset="0"/>
              </a:rPr>
              <a:t>300</a:t>
            </a:r>
            <a:r>
              <a:rPr lang="en-US" sz="2800" b="0" i="0" u="none" strike="noStrike" baseline="0" dirty="0">
                <a:latin typeface="Segoe UI Light" panose="020B0502040204020203" pitchFamily="34" charset="0"/>
                <a:cs typeface="Segoe UI Light" panose="020B0502040204020203" pitchFamily="34" charset="0"/>
              </a:rPr>
              <a:t> in the priority list for AI research. </a:t>
            </a:r>
            <a:r>
              <a:rPr lang="en-US" sz="2800" dirty="0">
                <a:latin typeface="Segoe UI Light" panose="020B0502040204020203" pitchFamily="34" charset="0"/>
                <a:cs typeface="Segoe UI Light" panose="020B0502040204020203" pitchFamily="34" charset="0"/>
              </a:rPr>
              <a:t>I</a:t>
            </a:r>
            <a:r>
              <a:rPr lang="en-US" sz="2800" b="0" i="0" u="none" strike="noStrike" baseline="0" dirty="0">
                <a:latin typeface="Segoe UI Light" panose="020B0502040204020203" pitchFamily="34" charset="0"/>
                <a:cs typeface="Segoe UI Light" panose="020B0502040204020203" pitchFamily="34" charset="0"/>
              </a:rPr>
              <a:t>t would be a great achievement if AI could attain the capabilities of an </a:t>
            </a:r>
            <a:r>
              <a:rPr lang="en-US" sz="2800" b="0" i="0" u="none" strike="noStrike" baseline="0" dirty="0">
                <a:highlight>
                  <a:srgbClr val="FFFF00"/>
                </a:highlight>
                <a:latin typeface="Segoe UI Light" panose="020B0502040204020203" pitchFamily="34" charset="0"/>
                <a:cs typeface="Segoe UI Light" panose="020B0502040204020203" pitchFamily="34" charset="0"/>
              </a:rPr>
              <a:t>orangutan</a:t>
            </a:r>
            <a:r>
              <a:rPr lang="en-US" sz="2800" b="0" i="0" u="none" strike="noStrike" baseline="0" dirty="0">
                <a:latin typeface="Segoe UI Light" panose="020B0502040204020203" pitchFamily="34" charset="0"/>
                <a:cs typeface="Segoe UI Light" panose="020B0502040204020203" pitchFamily="34" charset="0"/>
              </a:rPr>
              <a:t>, which do not include language!</a:t>
            </a:r>
          </a:p>
          <a:p>
            <a:r>
              <a:rPr lang="en-US" sz="2800" dirty="0">
                <a:latin typeface="Segoe UI Light" panose="020B0502040204020203" pitchFamily="34" charset="0"/>
                <a:cs typeface="Segoe UI Light" panose="020B0502040204020203" pitchFamily="34" charset="0"/>
              </a:rPr>
              <a:t>- </a:t>
            </a:r>
            <a:r>
              <a:rPr lang="en-US" sz="2800" b="0" i="0" u="none" strike="noStrike" baseline="0" dirty="0">
                <a:latin typeface="Segoe UI Light" panose="020B0502040204020203" pitchFamily="34" charset="0"/>
                <a:cs typeface="Segoe UI Light" panose="020B0502040204020203" pitchFamily="34" charset="0"/>
              </a:rPr>
              <a:t>Yann </a:t>
            </a:r>
            <a:r>
              <a:rPr lang="en-US" sz="2800" b="0" i="0" u="none" strike="noStrike" baseline="0" dirty="0" err="1">
                <a:latin typeface="Segoe UI Light" panose="020B0502040204020203" pitchFamily="34" charset="0"/>
                <a:cs typeface="Segoe UI Light" panose="020B0502040204020203" pitchFamily="34" charset="0"/>
              </a:rPr>
              <a:t>LeCun</a:t>
            </a:r>
            <a:r>
              <a:rPr lang="en-US" sz="2800" b="0" i="0" u="none" strike="noStrike" baseline="0" dirty="0">
                <a:latin typeface="Segoe UI Light" panose="020B0502040204020203" pitchFamily="34" charset="0"/>
                <a:cs typeface="Segoe UI Light" panose="020B0502040204020203" pitchFamily="34" charset="0"/>
              </a:rPr>
              <a:t> (computer vision researcher)</a:t>
            </a:r>
          </a:p>
        </p:txBody>
      </p:sp>
      <p:sp>
        <p:nvSpPr>
          <p:cNvPr id="9" name="TextBox 8">
            <a:extLst>
              <a:ext uri="{FF2B5EF4-FFF2-40B4-BE49-F238E27FC236}">
                <a16:creationId xmlns:a16="http://schemas.microsoft.com/office/drawing/2014/main" id="{80591651-71AA-447E-A74D-829018569B95}"/>
              </a:ext>
            </a:extLst>
          </p:cNvPr>
          <p:cNvSpPr txBox="1"/>
          <p:nvPr/>
        </p:nvSpPr>
        <p:spPr>
          <a:xfrm>
            <a:off x="0" y="6211669"/>
            <a:ext cx="12192000" cy="646331"/>
          </a:xfrm>
          <a:prstGeom prst="rect">
            <a:avLst/>
          </a:prstGeom>
          <a:noFill/>
        </p:spPr>
        <p:txBody>
          <a:bodyPr wrap="square">
            <a:spAutoFit/>
          </a:bodyPr>
          <a:lstStyle/>
          <a:p>
            <a:r>
              <a:rPr lang="en-US" b="0" i="0" dirty="0">
                <a:solidFill>
                  <a:srgbClr val="222222"/>
                </a:solidFill>
                <a:effectLst/>
                <a:latin typeface="Segoe UI Light" panose="020B0502040204020203" pitchFamily="34" charset="0"/>
                <a:cs typeface="Segoe UI Light" panose="020B0502040204020203" pitchFamily="34" charset="0"/>
              </a:rPr>
              <a:t>Russell, Stuart, Daniel Dewey, and Max </a:t>
            </a:r>
            <a:r>
              <a:rPr lang="en-US" b="0" i="0" dirty="0" err="1">
                <a:solidFill>
                  <a:srgbClr val="222222"/>
                </a:solidFill>
                <a:effectLst/>
                <a:latin typeface="Segoe UI Light" panose="020B0502040204020203" pitchFamily="34" charset="0"/>
                <a:cs typeface="Segoe UI Light" panose="020B0502040204020203" pitchFamily="34" charset="0"/>
              </a:rPr>
              <a:t>Tegmark</a:t>
            </a:r>
            <a:r>
              <a:rPr lang="en-US" b="0" i="0" dirty="0">
                <a:solidFill>
                  <a:srgbClr val="222222"/>
                </a:solidFill>
                <a:effectLst/>
                <a:latin typeface="Segoe UI Light" panose="020B0502040204020203" pitchFamily="34" charset="0"/>
                <a:cs typeface="Segoe UI Light" panose="020B0502040204020203" pitchFamily="34" charset="0"/>
              </a:rPr>
              <a:t>. "Research priorities for robust and beneficial artificial intelligence." </a:t>
            </a:r>
            <a:r>
              <a:rPr lang="en-US" b="0" i="1" dirty="0">
                <a:solidFill>
                  <a:srgbClr val="222222"/>
                </a:solidFill>
                <a:effectLst/>
                <a:latin typeface="Segoe UI Light" panose="020B0502040204020203" pitchFamily="34" charset="0"/>
                <a:cs typeface="Segoe UI Light" panose="020B0502040204020203" pitchFamily="34" charset="0"/>
              </a:rPr>
              <a:t>Ai Magazine</a:t>
            </a:r>
            <a:r>
              <a:rPr lang="en-US" b="0" i="0" dirty="0">
                <a:solidFill>
                  <a:srgbClr val="222222"/>
                </a:solidFill>
                <a:effectLst/>
                <a:latin typeface="Segoe UI Light" panose="020B0502040204020203" pitchFamily="34" charset="0"/>
                <a:cs typeface="Segoe UI Light" panose="020B0502040204020203" pitchFamily="34" charset="0"/>
              </a:rPr>
              <a:t> 36.4 (2015): 105-114.</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7268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5C204670-1380-49D5-BB71-035BB297C21E}"/>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p:blipFill>
        <p:spPr>
          <a:xfrm>
            <a:off x="0" y="0"/>
            <a:ext cx="12192000" cy="7008367"/>
          </a:xfrm>
          <a:prstGeom prst="rect">
            <a:avLst/>
          </a:prstGeom>
        </p:spPr>
      </p:pic>
      <p:sp>
        <p:nvSpPr>
          <p:cNvPr id="3" name="TextBox 2">
            <a:extLst>
              <a:ext uri="{FF2B5EF4-FFF2-40B4-BE49-F238E27FC236}">
                <a16:creationId xmlns:a16="http://schemas.microsoft.com/office/drawing/2014/main" id="{4A016ECF-211E-4FB3-9A68-FAD9AE031AEC}"/>
              </a:ext>
            </a:extLst>
          </p:cNvPr>
          <p:cNvSpPr txBox="1"/>
          <p:nvPr/>
        </p:nvSpPr>
        <p:spPr>
          <a:xfrm>
            <a:off x="1" y="5777261"/>
            <a:ext cx="12191999" cy="1231106"/>
          </a:xfrm>
          <a:prstGeom prst="rect">
            <a:avLst/>
          </a:prstGeom>
          <a:solidFill>
            <a:schemeClr val="tx1">
              <a:alpha val="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Segoe UI Light" panose="020B0502040204020203" pitchFamily="34" charset="0"/>
                <a:cs typeface="Segoe UI Light" panose="020B0502040204020203" pitchFamily="34" charset="0"/>
              </a:rPr>
              <a:t>Handle is Boston Dynamics' newest design. It can jump four feet in the air and zip around at nine miles per hour.</a:t>
            </a:r>
          </a:p>
          <a:p>
            <a:pPr>
              <a:defRPr/>
            </a:pPr>
            <a:r>
              <a:rPr lang="en-US" dirty="0">
                <a:latin typeface="Segoe UI Light" panose="020B0502040204020203" pitchFamily="34" charset="0"/>
                <a:cs typeface="Segoe UI Light" panose="020B0502040204020203" pitchFamily="34" charset="0"/>
              </a:rPr>
              <a:t>https://www.youtube.com/watch?v=7h8mX9ZMs7g</a:t>
            </a:r>
          </a:p>
        </p:txBody>
      </p:sp>
    </p:spTree>
    <p:extLst>
      <p:ext uri="{BB962C8B-B14F-4D97-AF65-F5344CB8AC3E}">
        <p14:creationId xmlns:p14="http://schemas.microsoft.com/office/powerpoint/2010/main" val="117044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3135</Words>
  <Application>Microsoft Office PowerPoint</Application>
  <PresentationFormat>Widescreen</PresentationFormat>
  <Paragraphs>398</Paragraphs>
  <Slides>62</Slides>
  <Notes>43</Notes>
  <HiddenSlides>0</HiddenSlides>
  <MMClips>5</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62</vt:i4>
      </vt:variant>
    </vt:vector>
  </HeadingPairs>
  <TitlesOfParts>
    <vt:vector size="75" baseType="lpstr">
      <vt:lpstr>Arial</vt:lpstr>
      <vt:lpstr>Calibri</vt:lpstr>
      <vt:lpstr>Calibri Light</vt:lpstr>
      <vt:lpstr>Gill Sans MT</vt:lpstr>
      <vt:lpstr>Google Sans</vt:lpstr>
      <vt:lpstr>PT Sans</vt:lpstr>
      <vt:lpstr>Roboto</vt:lpstr>
      <vt:lpstr>Segoe UI Light</vt:lpstr>
      <vt:lpstr>Segoe UI Light (Headings)</vt:lpstr>
      <vt:lpstr>Times New Roman</vt:lpstr>
      <vt:lpstr>Office Theme</vt:lpstr>
      <vt:lpstr>Simple Light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School of Computer Science; University of Winsor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&amp; Greet NLP Winter 2021</dc:title>
  <dc:subject>COMP8730: NLP</dc:subject>
  <dc:creator>Hossein Fani;hfani@uwindsor.ca</dc:creator>
  <cp:keywords>NLP;</cp:keywords>
  <dc:description>hfani@uwindsor.ca</dc:description>
  <cp:lastModifiedBy>Hossein Fani</cp:lastModifiedBy>
  <cp:revision>53</cp:revision>
  <dcterms:created xsi:type="dcterms:W3CDTF">2021-01-06T20:53:20Z</dcterms:created>
  <dcterms:modified xsi:type="dcterms:W3CDTF">2021-01-07T23:30:57Z</dcterms:modified>
</cp:coreProperties>
</file>